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4"/>
  </p:notesMasterIdLst>
  <p:sldIdLst>
    <p:sldId id="256" r:id="rId2"/>
    <p:sldId id="258" r:id="rId3"/>
    <p:sldId id="259" r:id="rId4"/>
    <p:sldId id="260" r:id="rId5"/>
    <p:sldId id="261" r:id="rId6"/>
    <p:sldId id="262" r:id="rId7"/>
    <p:sldId id="263" r:id="rId8"/>
    <p:sldId id="264" r:id="rId9"/>
    <p:sldId id="265" r:id="rId10"/>
    <p:sldId id="267" r:id="rId11"/>
    <p:sldId id="266" r:id="rId12"/>
    <p:sldId id="299" r:id="rId13"/>
    <p:sldId id="300" r:id="rId14"/>
    <p:sldId id="268" r:id="rId15"/>
    <p:sldId id="269" r:id="rId16"/>
    <p:sldId id="270" r:id="rId17"/>
    <p:sldId id="271" r:id="rId18"/>
    <p:sldId id="273" r:id="rId19"/>
    <p:sldId id="272" r:id="rId20"/>
    <p:sldId id="274" r:id="rId21"/>
    <p:sldId id="275" r:id="rId22"/>
    <p:sldId id="276" r:id="rId23"/>
    <p:sldId id="277" r:id="rId24"/>
    <p:sldId id="279" r:id="rId25"/>
    <p:sldId id="288" r:id="rId26"/>
    <p:sldId id="278" r:id="rId27"/>
    <p:sldId id="286" r:id="rId28"/>
    <p:sldId id="287" r:id="rId29"/>
    <p:sldId id="289" r:id="rId30"/>
    <p:sldId id="290" r:id="rId31"/>
    <p:sldId id="291" r:id="rId32"/>
    <p:sldId id="292" r:id="rId33"/>
    <p:sldId id="293" r:id="rId34"/>
    <p:sldId id="294" r:id="rId35"/>
    <p:sldId id="296" r:id="rId36"/>
    <p:sldId id="295" r:id="rId37"/>
    <p:sldId id="297" r:id="rId38"/>
    <p:sldId id="280" r:id="rId39"/>
    <p:sldId id="281" r:id="rId40"/>
    <p:sldId id="282" r:id="rId41"/>
    <p:sldId id="283"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8" autoAdjust="0"/>
    <p:restoredTop sz="90256" autoAdjust="0"/>
  </p:normalViewPr>
  <p:slideViewPr>
    <p:cSldViewPr snapToGrid="0">
      <p:cViewPr varScale="1">
        <p:scale>
          <a:sx n="61" d="100"/>
          <a:sy n="61" d="100"/>
        </p:scale>
        <p:origin x="6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6C820A-8CD4-4992-9578-4D7265FD16CA}" type="datetimeFigureOut">
              <a:rPr lang="tr-TR" smtClean="0"/>
              <a:t>9.06.2024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54AEC-5325-4BC8-AD2A-40D07FD50E1A}" type="slidenum">
              <a:rPr lang="tr-TR" smtClean="0"/>
              <a:t>‹#›</a:t>
            </a:fld>
            <a:endParaRPr lang="tr-TR"/>
          </a:p>
        </p:txBody>
      </p:sp>
    </p:spTree>
    <p:extLst>
      <p:ext uri="{BB962C8B-B14F-4D97-AF65-F5344CB8AC3E}">
        <p14:creationId xmlns:p14="http://schemas.microsoft.com/office/powerpoint/2010/main" val="3287793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Özetle, kodunuzun amacı:</a:t>
            </a:r>
          </a:p>
          <a:p>
            <a:pPr>
              <a:buFont typeface="+mj-lt"/>
              <a:buAutoNum type="arabicPeriod"/>
            </a:pPr>
            <a:r>
              <a:rPr lang="tr-TR" dirty="0"/>
              <a:t>Meme kanseri hastalarının moleküler ve klinik verilerini kullanarak ölüm riskini tahmin edebilen bir makine öğrenimi modeli oluşturmak.</a:t>
            </a:r>
          </a:p>
          <a:p>
            <a:pPr>
              <a:buFont typeface="+mj-lt"/>
              <a:buAutoNum type="arabicPeriod"/>
            </a:pPr>
            <a:r>
              <a:rPr lang="tr-TR" dirty="0"/>
              <a:t>Oluşturulan modeli eğitmek ve doğrulamak için veri setini kullanmak.</a:t>
            </a:r>
          </a:p>
          <a:p>
            <a:pPr>
              <a:buFont typeface="+mj-lt"/>
              <a:buAutoNum type="arabicPeriod"/>
            </a:pPr>
            <a:r>
              <a:rPr lang="tr-TR" dirty="0"/>
              <a:t>Eğitilmiş modeli kaydetmek ve gelecekte kullanılmak üzere saklamak.</a:t>
            </a:r>
          </a:p>
          <a:p>
            <a:pPr>
              <a:buFont typeface="+mj-lt"/>
              <a:buAutoNum type="arabicPeriod"/>
            </a:pPr>
            <a:r>
              <a:rPr lang="tr-TR" dirty="0" err="1"/>
              <a:t>Flask</a:t>
            </a:r>
            <a:r>
              <a:rPr lang="tr-TR" dirty="0"/>
              <a:t> kullanarak bir web uygulaması oluşturmak ve bu uygulama aracılığıyla kullanıcılara ölüm riski tahminleri sunmak.</a:t>
            </a:r>
          </a:p>
          <a:p>
            <a:endParaRPr lang="tr-TR" dirty="0"/>
          </a:p>
        </p:txBody>
      </p:sp>
      <p:sp>
        <p:nvSpPr>
          <p:cNvPr id="4" name="Slayt Numarası Yer Tutucusu 3"/>
          <p:cNvSpPr>
            <a:spLocks noGrp="1"/>
          </p:cNvSpPr>
          <p:nvPr>
            <p:ph type="sldNum" sz="quarter" idx="5"/>
          </p:nvPr>
        </p:nvSpPr>
        <p:spPr/>
        <p:txBody>
          <a:bodyPr/>
          <a:lstStyle/>
          <a:p>
            <a:fld id="{7B654AEC-5325-4BC8-AD2A-40D07FD50E1A}" type="slidenum">
              <a:rPr lang="tr-TR" smtClean="0"/>
              <a:t>7</a:t>
            </a:fld>
            <a:endParaRPr lang="tr-TR"/>
          </a:p>
        </p:txBody>
      </p:sp>
    </p:spTree>
    <p:extLst>
      <p:ext uri="{BB962C8B-B14F-4D97-AF65-F5344CB8AC3E}">
        <p14:creationId xmlns:p14="http://schemas.microsoft.com/office/powerpoint/2010/main" val="4181934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dirty="0"/>
              <a:t>Diğer Teknolojiler</a:t>
            </a:r>
            <a:r>
              <a:rPr lang="tr-TR" dirty="0"/>
              <a:t>:</a:t>
            </a:r>
          </a:p>
          <a:p>
            <a:pPr>
              <a:buFont typeface="Arial" panose="020B0604020202020204" pitchFamily="34" charset="0"/>
              <a:buChar char="•"/>
            </a:pPr>
            <a:r>
              <a:rPr lang="tr-TR" dirty="0"/>
              <a:t>HTML/CSS: Web uygulamasının kullanıcı arayüzünü oluşturmak için HTML ve CSS kullanılmış olabilir.</a:t>
            </a:r>
          </a:p>
          <a:p>
            <a:pPr>
              <a:buFont typeface="Arial" panose="020B0604020202020204" pitchFamily="34" charset="0"/>
              <a:buChar char="•"/>
            </a:pPr>
            <a:r>
              <a:rPr lang="tr-TR" dirty="0"/>
              <a:t>JavaScript: İleri düzey web uygulamaları için dinamik özellikler eklemek için kullanılabilir.</a:t>
            </a:r>
          </a:p>
          <a:p>
            <a:endParaRPr lang="tr-TR" dirty="0"/>
          </a:p>
        </p:txBody>
      </p:sp>
      <p:sp>
        <p:nvSpPr>
          <p:cNvPr id="4" name="Slayt Numarası Yer Tutucusu 3"/>
          <p:cNvSpPr>
            <a:spLocks noGrp="1"/>
          </p:cNvSpPr>
          <p:nvPr>
            <p:ph type="sldNum" sz="quarter" idx="5"/>
          </p:nvPr>
        </p:nvSpPr>
        <p:spPr/>
        <p:txBody>
          <a:bodyPr/>
          <a:lstStyle/>
          <a:p>
            <a:fld id="{7B654AEC-5325-4BC8-AD2A-40D07FD50E1A}" type="slidenum">
              <a:rPr lang="tr-TR" smtClean="0"/>
              <a:t>8</a:t>
            </a:fld>
            <a:endParaRPr lang="tr-TR"/>
          </a:p>
        </p:txBody>
      </p:sp>
    </p:spTree>
    <p:extLst>
      <p:ext uri="{BB962C8B-B14F-4D97-AF65-F5344CB8AC3E}">
        <p14:creationId xmlns:p14="http://schemas.microsoft.com/office/powerpoint/2010/main" val="3433048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dirty="0"/>
              <a:t>Diğer Teknolojiler</a:t>
            </a:r>
            <a:r>
              <a:rPr lang="tr-TR" dirty="0"/>
              <a:t>:</a:t>
            </a:r>
          </a:p>
          <a:p>
            <a:pPr>
              <a:buFont typeface="Arial" panose="020B0604020202020204" pitchFamily="34" charset="0"/>
              <a:buChar char="•"/>
            </a:pPr>
            <a:r>
              <a:rPr lang="tr-TR" dirty="0"/>
              <a:t>HTML/CSS: Web uygulamasının kullanıcı arayüzünü oluşturmak için HTML ve CSS kullanılmış olabilir.</a:t>
            </a:r>
          </a:p>
          <a:p>
            <a:pPr>
              <a:buFont typeface="Arial" panose="020B0604020202020204" pitchFamily="34" charset="0"/>
              <a:buChar char="•"/>
            </a:pPr>
            <a:r>
              <a:rPr lang="tr-TR" dirty="0"/>
              <a:t>JavaScript: İleri düzey web uygulamaları için dinamik özellikler eklemek için kullanılabilir.</a:t>
            </a:r>
          </a:p>
          <a:p>
            <a:endParaRPr lang="tr-TR" dirty="0"/>
          </a:p>
        </p:txBody>
      </p:sp>
      <p:sp>
        <p:nvSpPr>
          <p:cNvPr id="4" name="Slayt Numarası Yer Tutucusu 3"/>
          <p:cNvSpPr>
            <a:spLocks noGrp="1"/>
          </p:cNvSpPr>
          <p:nvPr>
            <p:ph type="sldNum" sz="quarter" idx="5"/>
          </p:nvPr>
        </p:nvSpPr>
        <p:spPr/>
        <p:txBody>
          <a:bodyPr/>
          <a:lstStyle/>
          <a:p>
            <a:fld id="{7B654AEC-5325-4BC8-AD2A-40D07FD50E1A}" type="slidenum">
              <a:rPr lang="tr-TR" smtClean="0"/>
              <a:t>9</a:t>
            </a:fld>
            <a:endParaRPr lang="tr-TR"/>
          </a:p>
        </p:txBody>
      </p:sp>
    </p:spTree>
    <p:extLst>
      <p:ext uri="{BB962C8B-B14F-4D97-AF65-F5344CB8AC3E}">
        <p14:creationId xmlns:p14="http://schemas.microsoft.com/office/powerpoint/2010/main" val="241735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Klinik ve genomik veriler, farklı işleme gereksinimleri nedeniyle ayrı ayrı işlenmiştir. Klinik veriler ilk 31 sütunu kapsarken, geri kalan sütunlar genomik verilerdir.</a:t>
            </a:r>
          </a:p>
        </p:txBody>
      </p:sp>
      <p:sp>
        <p:nvSpPr>
          <p:cNvPr id="4" name="Slayt Numarası Yer Tutucusu 3"/>
          <p:cNvSpPr>
            <a:spLocks noGrp="1"/>
          </p:cNvSpPr>
          <p:nvPr>
            <p:ph type="sldNum" sz="quarter" idx="5"/>
          </p:nvPr>
        </p:nvSpPr>
        <p:spPr/>
        <p:txBody>
          <a:bodyPr/>
          <a:lstStyle/>
          <a:p>
            <a:fld id="{7B654AEC-5325-4BC8-AD2A-40D07FD50E1A}" type="slidenum">
              <a:rPr lang="tr-TR" smtClean="0"/>
              <a:t>11</a:t>
            </a:fld>
            <a:endParaRPr lang="tr-TR"/>
          </a:p>
        </p:txBody>
      </p:sp>
    </p:spTree>
    <p:extLst>
      <p:ext uri="{BB962C8B-B14F-4D97-AF65-F5344CB8AC3E}">
        <p14:creationId xmlns:p14="http://schemas.microsoft.com/office/powerpoint/2010/main" val="2136333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Klinik verilerdeki eksik değerler, mod (en sık görülen değer) ile doldurulmuştur. Bu, veri kaybını önlemek ve veri setinin bütünlüğünü korumak için yapılmıştır.</a:t>
            </a:r>
          </a:p>
        </p:txBody>
      </p:sp>
      <p:sp>
        <p:nvSpPr>
          <p:cNvPr id="4" name="Slayt Numarası Yer Tutucusu 3"/>
          <p:cNvSpPr>
            <a:spLocks noGrp="1"/>
          </p:cNvSpPr>
          <p:nvPr>
            <p:ph type="sldNum" sz="quarter" idx="5"/>
          </p:nvPr>
        </p:nvSpPr>
        <p:spPr/>
        <p:txBody>
          <a:bodyPr/>
          <a:lstStyle/>
          <a:p>
            <a:fld id="{7B654AEC-5325-4BC8-AD2A-40D07FD50E1A}" type="slidenum">
              <a:rPr lang="tr-TR" smtClean="0"/>
              <a:t>14</a:t>
            </a:fld>
            <a:endParaRPr lang="tr-TR"/>
          </a:p>
        </p:txBody>
      </p:sp>
    </p:spTree>
    <p:extLst>
      <p:ext uri="{BB962C8B-B14F-4D97-AF65-F5344CB8AC3E}">
        <p14:creationId xmlns:p14="http://schemas.microsoft.com/office/powerpoint/2010/main" val="1890147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Kategorik veriler, modelin daha iyi anlaması için sayısal değerlere dönüştürülmüştür. Ordinal veriler sıralı bir yapıya sahip olduğundan </a:t>
            </a:r>
            <a:r>
              <a:rPr lang="tr-TR" dirty="0" err="1"/>
              <a:t>Label</a:t>
            </a:r>
            <a:r>
              <a:rPr lang="tr-TR" dirty="0"/>
              <a:t> </a:t>
            </a:r>
            <a:r>
              <a:rPr lang="tr-TR" dirty="0" err="1"/>
              <a:t>Encoding</a:t>
            </a:r>
            <a:r>
              <a:rPr lang="tr-TR" dirty="0"/>
              <a:t> yöntemi ile, nominal veriler ise sıralı olmadığından </a:t>
            </a:r>
            <a:r>
              <a:rPr lang="tr-TR" dirty="0" err="1"/>
              <a:t>One</a:t>
            </a:r>
            <a:r>
              <a:rPr lang="tr-TR" dirty="0"/>
              <a:t>-Hot </a:t>
            </a:r>
            <a:r>
              <a:rPr lang="tr-TR" dirty="0" err="1"/>
              <a:t>Encoding</a:t>
            </a:r>
            <a:r>
              <a:rPr lang="tr-TR" dirty="0"/>
              <a:t> yöntemi ile kodlanmıştır.</a:t>
            </a:r>
          </a:p>
        </p:txBody>
      </p:sp>
      <p:sp>
        <p:nvSpPr>
          <p:cNvPr id="4" name="Slayt Numarası Yer Tutucusu 3"/>
          <p:cNvSpPr>
            <a:spLocks noGrp="1"/>
          </p:cNvSpPr>
          <p:nvPr>
            <p:ph type="sldNum" sz="quarter" idx="5"/>
          </p:nvPr>
        </p:nvSpPr>
        <p:spPr/>
        <p:txBody>
          <a:bodyPr/>
          <a:lstStyle/>
          <a:p>
            <a:fld id="{7B654AEC-5325-4BC8-AD2A-40D07FD50E1A}" type="slidenum">
              <a:rPr lang="tr-TR" smtClean="0"/>
              <a:t>15</a:t>
            </a:fld>
            <a:endParaRPr lang="tr-TR"/>
          </a:p>
        </p:txBody>
      </p:sp>
    </p:spTree>
    <p:extLst>
      <p:ext uri="{BB962C8B-B14F-4D97-AF65-F5344CB8AC3E}">
        <p14:creationId xmlns:p14="http://schemas.microsoft.com/office/powerpoint/2010/main" val="1950916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Genomik veriler, ikili formata (0 ve 1) dönüştürülmüştür. Bu işlem, genomik verilerin varlığını ya da yokluğunu ifade eden bir formatta kullanılmasını sağlar.</a:t>
            </a:r>
          </a:p>
        </p:txBody>
      </p:sp>
      <p:sp>
        <p:nvSpPr>
          <p:cNvPr id="4" name="Slayt Numarası Yer Tutucusu 3"/>
          <p:cNvSpPr>
            <a:spLocks noGrp="1"/>
          </p:cNvSpPr>
          <p:nvPr>
            <p:ph type="sldNum" sz="quarter" idx="5"/>
          </p:nvPr>
        </p:nvSpPr>
        <p:spPr/>
        <p:txBody>
          <a:bodyPr/>
          <a:lstStyle/>
          <a:p>
            <a:fld id="{7B654AEC-5325-4BC8-AD2A-40D07FD50E1A}" type="slidenum">
              <a:rPr lang="tr-TR" smtClean="0"/>
              <a:t>16</a:t>
            </a:fld>
            <a:endParaRPr lang="tr-TR"/>
          </a:p>
        </p:txBody>
      </p:sp>
    </p:spTree>
    <p:extLst>
      <p:ext uri="{BB962C8B-B14F-4D97-AF65-F5344CB8AC3E}">
        <p14:creationId xmlns:p14="http://schemas.microsoft.com/office/powerpoint/2010/main" val="1466428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7" name="Date Placeholder 6"/>
          <p:cNvSpPr>
            <a:spLocks noGrp="1"/>
          </p:cNvSpPr>
          <p:nvPr>
            <p:ph type="dt" sz="half" idx="10"/>
          </p:nvPr>
        </p:nvSpPr>
        <p:spPr/>
        <p:txBody>
          <a:bodyPr/>
          <a:lstStyle/>
          <a:p>
            <a:fld id="{6F1E400B-40AF-47D8-B27F-BBDF65C18040}" type="datetimeFigureOut">
              <a:rPr lang="tr-TR" smtClean="0"/>
              <a:t>9.06.2024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2FCE14E-C906-40BC-A855-5438B3C58587}" type="slidenum">
              <a:rPr lang="tr-TR" smtClean="0"/>
              <a:t>‹#›</a:t>
            </a:fld>
            <a:endParaRPr lang="tr-TR"/>
          </a:p>
        </p:txBody>
      </p:sp>
    </p:spTree>
    <p:extLst>
      <p:ext uri="{BB962C8B-B14F-4D97-AF65-F5344CB8AC3E}">
        <p14:creationId xmlns:p14="http://schemas.microsoft.com/office/powerpoint/2010/main" val="26068770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F1E400B-40AF-47D8-B27F-BBDF65C18040}" type="datetimeFigureOut">
              <a:rPr lang="tr-TR" smtClean="0"/>
              <a:t>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2FCE14E-C906-40BC-A855-5438B3C58587}" type="slidenum">
              <a:rPr lang="tr-TR" smtClean="0"/>
              <a:t>‹#›</a:t>
            </a:fld>
            <a:endParaRPr lang="tr-TR"/>
          </a:p>
        </p:txBody>
      </p:sp>
    </p:spTree>
    <p:extLst>
      <p:ext uri="{BB962C8B-B14F-4D97-AF65-F5344CB8AC3E}">
        <p14:creationId xmlns:p14="http://schemas.microsoft.com/office/powerpoint/2010/main" val="750548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F1E400B-40AF-47D8-B27F-BBDF65C18040}" type="datetimeFigureOut">
              <a:rPr lang="tr-TR" smtClean="0"/>
              <a:t>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2FCE14E-C906-40BC-A855-5438B3C58587}" type="slidenum">
              <a:rPr lang="tr-TR" smtClean="0"/>
              <a:t>‹#›</a:t>
            </a:fld>
            <a:endParaRPr lang="tr-TR"/>
          </a:p>
        </p:txBody>
      </p:sp>
    </p:spTree>
    <p:extLst>
      <p:ext uri="{BB962C8B-B14F-4D97-AF65-F5344CB8AC3E}">
        <p14:creationId xmlns:p14="http://schemas.microsoft.com/office/powerpoint/2010/main" val="1070857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6F1E400B-40AF-47D8-B27F-BBDF65C18040}" type="datetimeFigureOut">
              <a:rPr lang="tr-TR" smtClean="0"/>
              <a:t>9.06.2024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2FCE14E-C906-40BC-A855-5438B3C58587}" type="slidenum">
              <a:rPr lang="tr-TR" smtClean="0"/>
              <a:t>‹#›</a:t>
            </a:fld>
            <a:endParaRPr lang="tr-TR"/>
          </a:p>
        </p:txBody>
      </p:sp>
    </p:spTree>
    <p:extLst>
      <p:ext uri="{BB962C8B-B14F-4D97-AF65-F5344CB8AC3E}">
        <p14:creationId xmlns:p14="http://schemas.microsoft.com/office/powerpoint/2010/main" val="2551231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6F1E400B-40AF-47D8-B27F-BBDF65C18040}" type="datetimeFigureOut">
              <a:rPr lang="tr-TR" smtClean="0"/>
              <a:t>9.06.2024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2FCE14E-C906-40BC-A855-5438B3C58587}" type="slidenum">
              <a:rPr lang="tr-TR" smtClean="0"/>
              <a:t>‹#›</a:t>
            </a:fld>
            <a:endParaRPr lang="tr-TR"/>
          </a:p>
        </p:txBody>
      </p:sp>
    </p:spTree>
    <p:extLst>
      <p:ext uri="{BB962C8B-B14F-4D97-AF65-F5344CB8AC3E}">
        <p14:creationId xmlns:p14="http://schemas.microsoft.com/office/powerpoint/2010/main" val="8405057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8" name="Date Placeholder 7"/>
          <p:cNvSpPr>
            <a:spLocks noGrp="1"/>
          </p:cNvSpPr>
          <p:nvPr>
            <p:ph type="dt" sz="half" idx="10"/>
          </p:nvPr>
        </p:nvSpPr>
        <p:spPr/>
        <p:txBody>
          <a:bodyPr/>
          <a:lstStyle/>
          <a:p>
            <a:fld id="{6F1E400B-40AF-47D8-B27F-BBDF65C18040}" type="datetimeFigureOut">
              <a:rPr lang="tr-TR" smtClean="0"/>
              <a:t>9.06.2024</a:t>
            </a:fld>
            <a:endParaRPr lang="tr-TR"/>
          </a:p>
        </p:txBody>
      </p:sp>
      <p:sp>
        <p:nvSpPr>
          <p:cNvPr id="9" name="Footer Placeholder 8"/>
          <p:cNvSpPr>
            <a:spLocks noGrp="1"/>
          </p:cNvSpPr>
          <p:nvPr>
            <p:ph type="ftr" sz="quarter" idx="11"/>
          </p:nvPr>
        </p:nvSpPr>
        <p:spPr/>
        <p:txBody>
          <a:bodyPr/>
          <a:lstStyle/>
          <a:p>
            <a:endParaRPr lang="tr-TR"/>
          </a:p>
        </p:txBody>
      </p:sp>
      <p:sp>
        <p:nvSpPr>
          <p:cNvPr id="10" name="Slide Number Placeholder 9"/>
          <p:cNvSpPr>
            <a:spLocks noGrp="1"/>
          </p:cNvSpPr>
          <p:nvPr>
            <p:ph type="sldNum" sz="quarter" idx="12"/>
          </p:nvPr>
        </p:nvSpPr>
        <p:spPr/>
        <p:txBody>
          <a:bodyPr/>
          <a:lstStyle/>
          <a:p>
            <a:fld id="{B2FCE14E-C906-40BC-A855-5438B3C58587}" type="slidenum">
              <a:rPr lang="tr-TR" smtClean="0"/>
              <a:t>‹#›</a:t>
            </a:fld>
            <a:endParaRPr lang="tr-TR"/>
          </a:p>
        </p:txBody>
      </p:sp>
    </p:spTree>
    <p:extLst>
      <p:ext uri="{BB962C8B-B14F-4D97-AF65-F5344CB8AC3E}">
        <p14:creationId xmlns:p14="http://schemas.microsoft.com/office/powerpoint/2010/main" val="2817617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583436" y="3143250"/>
            <a:ext cx="4270248" cy="259677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7" name="Date Placeholder 6"/>
          <p:cNvSpPr>
            <a:spLocks noGrp="1"/>
          </p:cNvSpPr>
          <p:nvPr>
            <p:ph type="dt" sz="half" idx="10"/>
          </p:nvPr>
        </p:nvSpPr>
        <p:spPr/>
        <p:txBody>
          <a:bodyPr/>
          <a:lstStyle/>
          <a:p>
            <a:fld id="{6F1E400B-40AF-47D8-B27F-BBDF65C18040}" type="datetimeFigureOut">
              <a:rPr lang="tr-TR" smtClean="0"/>
              <a:t>9.06.2024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2FCE14E-C906-40BC-A855-5438B3C58587}" type="slidenum">
              <a:rPr lang="tr-TR" smtClean="0"/>
              <a:t>‹#›</a:t>
            </a:fld>
            <a:endParaRPr lang="tr-TR"/>
          </a:p>
        </p:txBody>
      </p:sp>
      <p:sp>
        <p:nvSpPr>
          <p:cNvPr id="10" name="Title 9"/>
          <p:cNvSpPr>
            <a:spLocks noGrp="1"/>
          </p:cNvSpPr>
          <p:nvPr>
            <p:ph type="title"/>
          </p:nvPr>
        </p:nvSpPr>
        <p:spPr/>
        <p:txBody>
          <a:bodyPr/>
          <a:lstStyle/>
          <a:p>
            <a:r>
              <a:rPr lang="tr-TR"/>
              <a:t>Asıl başlık stilini düzenlemek için tıklayın</a:t>
            </a:r>
            <a:endParaRPr lang="en-US" dirty="0"/>
          </a:p>
        </p:txBody>
      </p:sp>
    </p:spTree>
    <p:extLst>
      <p:ext uri="{BB962C8B-B14F-4D97-AF65-F5344CB8AC3E}">
        <p14:creationId xmlns:p14="http://schemas.microsoft.com/office/powerpoint/2010/main" val="147833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F1E400B-40AF-47D8-B27F-BBDF65C18040}" type="datetimeFigureOut">
              <a:rPr lang="tr-TR" smtClean="0"/>
              <a:t>9.06.2024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B2FCE14E-C906-40BC-A855-5438B3C58587}" type="slidenum">
              <a:rPr lang="tr-TR" smtClean="0"/>
              <a:t>‹#›</a:t>
            </a:fld>
            <a:endParaRPr lang="tr-TR"/>
          </a:p>
        </p:txBody>
      </p:sp>
    </p:spTree>
    <p:extLst>
      <p:ext uri="{BB962C8B-B14F-4D97-AF65-F5344CB8AC3E}">
        <p14:creationId xmlns:p14="http://schemas.microsoft.com/office/powerpoint/2010/main" val="1108026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E400B-40AF-47D8-B27F-BBDF65C18040}" type="datetimeFigureOut">
              <a:rPr lang="tr-TR" smtClean="0"/>
              <a:t>9.06.2024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B2FCE14E-C906-40BC-A855-5438B3C58587}" type="slidenum">
              <a:rPr lang="tr-TR" smtClean="0"/>
              <a:t>‹#›</a:t>
            </a:fld>
            <a:endParaRPr lang="tr-TR"/>
          </a:p>
        </p:txBody>
      </p:sp>
    </p:spTree>
    <p:extLst>
      <p:ext uri="{BB962C8B-B14F-4D97-AF65-F5344CB8AC3E}">
        <p14:creationId xmlns:p14="http://schemas.microsoft.com/office/powerpoint/2010/main" val="1887000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9" name="Date Placeholder 8"/>
          <p:cNvSpPr>
            <a:spLocks noGrp="1"/>
          </p:cNvSpPr>
          <p:nvPr>
            <p:ph type="dt" sz="half" idx="10"/>
          </p:nvPr>
        </p:nvSpPr>
        <p:spPr/>
        <p:txBody>
          <a:bodyPr/>
          <a:lstStyle/>
          <a:p>
            <a:fld id="{6F1E400B-40AF-47D8-B27F-BBDF65C18040}" type="datetimeFigureOut">
              <a:rPr lang="tr-TR" smtClean="0"/>
              <a:t>9.06.2024</a:t>
            </a:fld>
            <a:endParaRPr lang="tr-T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tr-TR"/>
          </a:p>
        </p:txBody>
      </p:sp>
      <p:sp>
        <p:nvSpPr>
          <p:cNvPr id="11" name="Slide Number Placeholder 10"/>
          <p:cNvSpPr>
            <a:spLocks noGrp="1"/>
          </p:cNvSpPr>
          <p:nvPr>
            <p:ph type="sldNum" sz="quarter" idx="12"/>
          </p:nvPr>
        </p:nvSpPr>
        <p:spPr/>
        <p:txBody>
          <a:bodyPr/>
          <a:lstStyle/>
          <a:p>
            <a:fld id="{B2FCE14E-C906-40BC-A855-5438B3C58587}" type="slidenum">
              <a:rPr lang="tr-TR" smtClean="0"/>
              <a:t>‹#›</a:t>
            </a:fld>
            <a:endParaRPr lang="tr-TR"/>
          </a:p>
        </p:txBody>
      </p:sp>
    </p:spTree>
    <p:extLst>
      <p:ext uri="{BB962C8B-B14F-4D97-AF65-F5344CB8AC3E}">
        <p14:creationId xmlns:p14="http://schemas.microsoft.com/office/powerpoint/2010/main" val="1965608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F1E400B-40AF-47D8-B27F-BBDF65C18040}" type="datetimeFigureOut">
              <a:rPr lang="tr-TR" smtClean="0"/>
              <a:t>9.06.2024</a:t>
            </a:fld>
            <a:endParaRPr lang="tr-T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tr-TR"/>
          </a:p>
        </p:txBody>
      </p:sp>
      <p:sp>
        <p:nvSpPr>
          <p:cNvPr id="10" name="Slide Number Placeholder 9"/>
          <p:cNvSpPr>
            <a:spLocks noGrp="1"/>
          </p:cNvSpPr>
          <p:nvPr>
            <p:ph type="sldNum" sz="quarter" idx="12"/>
          </p:nvPr>
        </p:nvSpPr>
        <p:spPr/>
        <p:txBody>
          <a:bodyPr/>
          <a:lstStyle/>
          <a:p>
            <a:fld id="{B2FCE14E-C906-40BC-A855-5438B3C58587}" type="slidenum">
              <a:rPr lang="tr-TR" smtClean="0"/>
              <a:t>‹#›</a:t>
            </a:fld>
            <a:endParaRPr lang="tr-TR"/>
          </a:p>
        </p:txBody>
      </p:sp>
    </p:spTree>
    <p:extLst>
      <p:ext uri="{BB962C8B-B14F-4D97-AF65-F5344CB8AC3E}">
        <p14:creationId xmlns:p14="http://schemas.microsoft.com/office/powerpoint/2010/main" val="4042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F1E400B-40AF-47D8-B27F-BBDF65C18040}" type="datetimeFigureOut">
              <a:rPr lang="tr-TR" smtClean="0"/>
              <a:t>9.06.2024</a:t>
            </a:fld>
            <a:endParaRPr lang="tr-T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tr-T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2FCE14E-C906-40BC-A855-5438B3C58587}" type="slidenum">
              <a:rPr lang="tr-TR" smtClean="0"/>
              <a:t>‹#›</a:t>
            </a:fld>
            <a:endParaRPr lang="tr-TR"/>
          </a:p>
        </p:txBody>
      </p:sp>
    </p:spTree>
    <p:extLst>
      <p:ext uri="{BB962C8B-B14F-4D97-AF65-F5344CB8AC3E}">
        <p14:creationId xmlns:p14="http://schemas.microsoft.com/office/powerpoint/2010/main" val="225045006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8D5F36-6D55-398C-FB4F-ED2AC68BCC08}"/>
              </a:ext>
            </a:extLst>
          </p:cNvPr>
          <p:cNvSpPr>
            <a:spLocks noGrp="1"/>
          </p:cNvSpPr>
          <p:nvPr>
            <p:ph type="ctrTitle"/>
          </p:nvPr>
        </p:nvSpPr>
        <p:spPr>
          <a:xfrm>
            <a:off x="1676399" y="2316163"/>
            <a:ext cx="8991600" cy="1645920"/>
          </a:xfrm>
        </p:spPr>
        <p:txBody>
          <a:bodyPr>
            <a:normAutofit fontScale="90000"/>
          </a:bodyPr>
          <a:lstStyle/>
          <a:p>
            <a:pPr>
              <a:lnSpc>
                <a:spcPct val="100000"/>
              </a:lnSpc>
            </a:pPr>
            <a:r>
              <a:rPr lang="tr-TR" dirty="0"/>
              <a:t>Uludağ Üniversitesi</a:t>
            </a:r>
            <a:br>
              <a:rPr lang="tr-TR" dirty="0"/>
            </a:br>
            <a:r>
              <a:rPr lang="tr-TR" dirty="0"/>
              <a:t>Bilgisayar Mühendisliği</a:t>
            </a:r>
            <a:br>
              <a:rPr lang="tr-TR" dirty="0"/>
            </a:br>
            <a:r>
              <a:rPr lang="tr-TR" sz="4900" dirty="0"/>
              <a:t>Bitirme Projesi</a:t>
            </a:r>
            <a:endParaRPr lang="tr-TR" dirty="0"/>
          </a:p>
        </p:txBody>
      </p:sp>
      <p:sp>
        <p:nvSpPr>
          <p:cNvPr id="3" name="Alt Başlık 2">
            <a:extLst>
              <a:ext uri="{FF2B5EF4-FFF2-40B4-BE49-F238E27FC236}">
                <a16:creationId xmlns:a16="http://schemas.microsoft.com/office/drawing/2014/main" id="{2D1D21B6-4FD7-D685-7B80-6100F72FF1FE}"/>
              </a:ext>
            </a:extLst>
          </p:cNvPr>
          <p:cNvSpPr>
            <a:spLocks noGrp="1"/>
          </p:cNvSpPr>
          <p:nvPr>
            <p:ph type="subTitle" idx="1"/>
          </p:nvPr>
        </p:nvSpPr>
        <p:spPr>
          <a:xfrm>
            <a:off x="1524000" y="4789714"/>
            <a:ext cx="9144000" cy="468086"/>
          </a:xfrm>
        </p:spPr>
        <p:txBody>
          <a:bodyPr>
            <a:normAutofit fontScale="92500" lnSpcReduction="10000"/>
          </a:bodyPr>
          <a:lstStyle/>
          <a:p>
            <a:r>
              <a:rPr lang="tr-TR" sz="2800"/>
              <a:t>Mutasyon Analizi</a:t>
            </a:r>
            <a:endParaRPr lang="tr-TR" sz="2800" dirty="0"/>
          </a:p>
        </p:txBody>
      </p:sp>
      <p:pic>
        <p:nvPicPr>
          <p:cNvPr id="4" name="Resim 3">
            <a:extLst>
              <a:ext uri="{FF2B5EF4-FFF2-40B4-BE49-F238E27FC236}">
                <a16:creationId xmlns:a16="http://schemas.microsoft.com/office/drawing/2014/main" id="{711C16F8-A3FE-BB80-C1B0-74AEED4D6AEC}"/>
              </a:ext>
            </a:extLst>
          </p:cNvPr>
          <p:cNvPicPr>
            <a:picLocks noChangeAspect="1"/>
          </p:cNvPicPr>
          <p:nvPr/>
        </p:nvPicPr>
        <p:blipFill rotWithShape="1">
          <a:blip r:embed="rId2"/>
          <a:srcRect l="23882" t="17736" r="28733" b="18294"/>
          <a:stretch/>
        </p:blipFill>
        <p:spPr>
          <a:xfrm>
            <a:off x="1761743" y="2356356"/>
            <a:ext cx="1554481" cy="1565534"/>
          </a:xfrm>
          <a:prstGeom prst="rect">
            <a:avLst/>
          </a:prstGeom>
        </p:spPr>
      </p:pic>
    </p:spTree>
    <p:extLst>
      <p:ext uri="{BB962C8B-B14F-4D97-AF65-F5344CB8AC3E}">
        <p14:creationId xmlns:p14="http://schemas.microsoft.com/office/powerpoint/2010/main" val="3421380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34AD52-E941-0BF1-D96A-6CBD357FF07A}"/>
              </a:ext>
            </a:extLst>
          </p:cNvPr>
          <p:cNvSpPr>
            <a:spLocks noGrp="1"/>
          </p:cNvSpPr>
          <p:nvPr>
            <p:ph type="title"/>
          </p:nvPr>
        </p:nvSpPr>
        <p:spPr/>
        <p:txBody>
          <a:bodyPr/>
          <a:lstStyle/>
          <a:p>
            <a:r>
              <a:rPr lang="tr-TR" dirty="0"/>
              <a:t>Veri Ön işleme</a:t>
            </a:r>
          </a:p>
        </p:txBody>
      </p:sp>
    </p:spTree>
    <p:extLst>
      <p:ext uri="{BB962C8B-B14F-4D97-AF65-F5344CB8AC3E}">
        <p14:creationId xmlns:p14="http://schemas.microsoft.com/office/powerpoint/2010/main" val="4212246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FD8A8C-CFA9-6AC5-79B9-8C622DB952DA}"/>
              </a:ext>
            </a:extLst>
          </p:cNvPr>
          <p:cNvSpPr>
            <a:spLocks noGrp="1"/>
          </p:cNvSpPr>
          <p:nvPr>
            <p:ph type="title"/>
          </p:nvPr>
        </p:nvSpPr>
        <p:spPr/>
        <p:txBody>
          <a:bodyPr/>
          <a:lstStyle/>
          <a:p>
            <a:r>
              <a:rPr lang="tr-TR" dirty="0"/>
              <a:t>Klinik Verilerin Ayrılması</a:t>
            </a:r>
          </a:p>
        </p:txBody>
      </p:sp>
      <p:pic>
        <p:nvPicPr>
          <p:cNvPr id="5" name="İçerik Yer Tutucusu 4">
            <a:extLst>
              <a:ext uri="{FF2B5EF4-FFF2-40B4-BE49-F238E27FC236}">
                <a16:creationId xmlns:a16="http://schemas.microsoft.com/office/drawing/2014/main" id="{C932081E-9CCF-F755-0F27-DC091EBE7F64}"/>
              </a:ext>
            </a:extLst>
          </p:cNvPr>
          <p:cNvPicPr>
            <a:picLocks noGrp="1" noChangeAspect="1"/>
          </p:cNvPicPr>
          <p:nvPr>
            <p:ph idx="1"/>
          </p:nvPr>
        </p:nvPicPr>
        <p:blipFill>
          <a:blip r:embed="rId3"/>
          <a:stretch>
            <a:fillRect/>
          </a:stretch>
        </p:blipFill>
        <p:spPr>
          <a:xfrm>
            <a:off x="933770" y="3429000"/>
            <a:ext cx="10324459" cy="1564718"/>
          </a:xfrm>
        </p:spPr>
      </p:pic>
      <p:sp>
        <p:nvSpPr>
          <p:cNvPr id="7" name="Metin kutusu 6">
            <a:extLst>
              <a:ext uri="{FF2B5EF4-FFF2-40B4-BE49-F238E27FC236}">
                <a16:creationId xmlns:a16="http://schemas.microsoft.com/office/drawing/2014/main" id="{C9BD33E1-481D-B8F4-FC8F-54D408D86DEC}"/>
              </a:ext>
            </a:extLst>
          </p:cNvPr>
          <p:cNvSpPr txBox="1"/>
          <p:nvPr/>
        </p:nvSpPr>
        <p:spPr>
          <a:xfrm>
            <a:off x="933770" y="5116175"/>
            <a:ext cx="6096000" cy="1569660"/>
          </a:xfrm>
          <a:prstGeom prst="rect">
            <a:avLst/>
          </a:prstGeom>
          <a:noFill/>
        </p:spPr>
        <p:txBody>
          <a:bodyPr wrap="square">
            <a:spAutoFit/>
          </a:bodyPr>
          <a:lstStyle/>
          <a:p>
            <a:r>
              <a:rPr lang="tr-TR" sz="2400" dirty="0"/>
              <a:t>Klinik ve genomik veriler, farklı işleme gereksinimleri nedeniyle ayrı ayrı işlenmiştir. Klinik veriler ilk 31 sütunu kapsarken, geri kalan sütunlar genomik verilerdir.</a:t>
            </a:r>
          </a:p>
        </p:txBody>
      </p:sp>
    </p:spTree>
    <p:extLst>
      <p:ext uri="{BB962C8B-B14F-4D97-AF65-F5344CB8AC3E}">
        <p14:creationId xmlns:p14="http://schemas.microsoft.com/office/powerpoint/2010/main" val="244273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E3636D-AAB7-40B5-CAD4-39E7284145FA}"/>
              </a:ext>
            </a:extLst>
          </p:cNvPr>
          <p:cNvSpPr>
            <a:spLocks noGrp="1"/>
          </p:cNvSpPr>
          <p:nvPr>
            <p:ph type="title"/>
          </p:nvPr>
        </p:nvSpPr>
        <p:spPr/>
        <p:txBody>
          <a:bodyPr/>
          <a:lstStyle/>
          <a:p>
            <a:r>
              <a:rPr lang="tr-TR" dirty="0"/>
              <a:t>klinik veri</a:t>
            </a:r>
          </a:p>
        </p:txBody>
      </p:sp>
      <p:pic>
        <p:nvPicPr>
          <p:cNvPr id="5" name="İçerik Yer Tutucusu 4">
            <a:extLst>
              <a:ext uri="{FF2B5EF4-FFF2-40B4-BE49-F238E27FC236}">
                <a16:creationId xmlns:a16="http://schemas.microsoft.com/office/drawing/2014/main" id="{DE642A30-3B67-46F0-2C12-2AF509E61D2F}"/>
              </a:ext>
            </a:extLst>
          </p:cNvPr>
          <p:cNvPicPr>
            <a:picLocks noGrp="1" noChangeAspect="1"/>
          </p:cNvPicPr>
          <p:nvPr>
            <p:ph idx="1"/>
          </p:nvPr>
        </p:nvPicPr>
        <p:blipFill>
          <a:blip r:embed="rId2"/>
          <a:stretch>
            <a:fillRect/>
          </a:stretch>
        </p:blipFill>
        <p:spPr>
          <a:xfrm>
            <a:off x="217141" y="3869635"/>
            <a:ext cx="11759707" cy="1725609"/>
          </a:xfrm>
        </p:spPr>
      </p:pic>
      <p:sp>
        <p:nvSpPr>
          <p:cNvPr id="7" name="Metin kutusu 6">
            <a:extLst>
              <a:ext uri="{FF2B5EF4-FFF2-40B4-BE49-F238E27FC236}">
                <a16:creationId xmlns:a16="http://schemas.microsoft.com/office/drawing/2014/main" id="{68F632DE-FFCC-D276-5EF1-D3F838614E9A}"/>
              </a:ext>
            </a:extLst>
          </p:cNvPr>
          <p:cNvSpPr txBox="1"/>
          <p:nvPr/>
        </p:nvSpPr>
        <p:spPr>
          <a:xfrm>
            <a:off x="1456672" y="2413337"/>
            <a:ext cx="9278655" cy="1015663"/>
          </a:xfrm>
          <a:prstGeom prst="rect">
            <a:avLst/>
          </a:prstGeom>
          <a:noFill/>
        </p:spPr>
        <p:txBody>
          <a:bodyPr wrap="square">
            <a:spAutoFit/>
          </a:bodyPr>
          <a:lstStyle/>
          <a:p>
            <a:r>
              <a:rPr lang="tr-TR" sz="2000" dirty="0"/>
              <a:t>"</a:t>
            </a:r>
            <a:r>
              <a:rPr lang="tr-TR" sz="2000" dirty="0" err="1"/>
              <a:t>death_from_cancer</a:t>
            </a:r>
            <a:r>
              <a:rPr lang="tr-TR" sz="2000" dirty="0"/>
              <a:t>" sütunu, tahmin etmeye çalıştığınız hedef değişkeni (</a:t>
            </a:r>
            <a:r>
              <a:rPr lang="tr-TR" sz="2000" dirty="0" err="1"/>
              <a:t>label</a:t>
            </a:r>
            <a:r>
              <a:rPr lang="tr-TR" sz="2000" dirty="0"/>
              <a:t>) temsil ediyor. Eğitim aşamasında, model bu sütunu kullanarak eğitim yapar ve bu sütuna göre tahminler yapar. </a:t>
            </a:r>
          </a:p>
        </p:txBody>
      </p:sp>
    </p:spTree>
    <p:extLst>
      <p:ext uri="{BB962C8B-B14F-4D97-AF65-F5344CB8AC3E}">
        <p14:creationId xmlns:p14="http://schemas.microsoft.com/office/powerpoint/2010/main" val="328159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228D9C-7B30-B7C0-D262-D63FFF914AF2}"/>
              </a:ext>
            </a:extLst>
          </p:cNvPr>
          <p:cNvSpPr>
            <a:spLocks noGrp="1"/>
          </p:cNvSpPr>
          <p:nvPr>
            <p:ph type="title"/>
          </p:nvPr>
        </p:nvSpPr>
        <p:spPr/>
        <p:txBody>
          <a:bodyPr/>
          <a:lstStyle/>
          <a:p>
            <a:r>
              <a:rPr lang="tr-TR" dirty="0"/>
              <a:t>Genomik veri</a:t>
            </a:r>
          </a:p>
        </p:txBody>
      </p:sp>
      <p:pic>
        <p:nvPicPr>
          <p:cNvPr id="5" name="İçerik Yer Tutucusu 4">
            <a:extLst>
              <a:ext uri="{FF2B5EF4-FFF2-40B4-BE49-F238E27FC236}">
                <a16:creationId xmlns:a16="http://schemas.microsoft.com/office/drawing/2014/main" id="{7F74339E-D39D-1E76-042B-71A8F4D16863}"/>
              </a:ext>
            </a:extLst>
          </p:cNvPr>
          <p:cNvPicPr>
            <a:picLocks noGrp="1" noChangeAspect="1"/>
          </p:cNvPicPr>
          <p:nvPr>
            <p:ph idx="1"/>
          </p:nvPr>
        </p:nvPicPr>
        <p:blipFill>
          <a:blip r:embed="rId2"/>
          <a:stretch>
            <a:fillRect/>
          </a:stretch>
        </p:blipFill>
        <p:spPr>
          <a:xfrm>
            <a:off x="459354" y="3472434"/>
            <a:ext cx="11273291" cy="2464308"/>
          </a:xfrm>
        </p:spPr>
      </p:pic>
      <p:sp>
        <p:nvSpPr>
          <p:cNvPr id="7" name="Metin kutusu 6">
            <a:extLst>
              <a:ext uri="{FF2B5EF4-FFF2-40B4-BE49-F238E27FC236}">
                <a16:creationId xmlns:a16="http://schemas.microsoft.com/office/drawing/2014/main" id="{50A757E8-2149-E614-6CB7-036E5B445E77}"/>
              </a:ext>
            </a:extLst>
          </p:cNvPr>
          <p:cNvSpPr txBox="1"/>
          <p:nvPr/>
        </p:nvSpPr>
        <p:spPr>
          <a:xfrm>
            <a:off x="1631222" y="2305091"/>
            <a:ext cx="8929554" cy="1015663"/>
          </a:xfrm>
          <a:prstGeom prst="rect">
            <a:avLst/>
          </a:prstGeom>
          <a:noFill/>
        </p:spPr>
        <p:txBody>
          <a:bodyPr wrap="square">
            <a:spAutoFit/>
          </a:bodyPr>
          <a:lstStyle/>
          <a:p>
            <a:r>
              <a:rPr lang="tr-TR" sz="2000" dirty="0"/>
              <a:t>BRCA1, BRCA2, PALB2, ve PTEN genleri, kanserle özellikle de meme ve yumurtalık kanserleriyle ilişkili olan önemli genlerdir. Bu genlerin mutasyonları, kanser gelişme riskini artırabilir.</a:t>
            </a:r>
          </a:p>
        </p:txBody>
      </p:sp>
    </p:spTree>
    <p:extLst>
      <p:ext uri="{BB962C8B-B14F-4D97-AF65-F5344CB8AC3E}">
        <p14:creationId xmlns:p14="http://schemas.microsoft.com/office/powerpoint/2010/main" val="238077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6D35D0-5B5B-FD80-1F0C-EFF977D7C4E6}"/>
              </a:ext>
            </a:extLst>
          </p:cNvPr>
          <p:cNvSpPr>
            <a:spLocks noGrp="1"/>
          </p:cNvSpPr>
          <p:nvPr>
            <p:ph type="title"/>
          </p:nvPr>
        </p:nvSpPr>
        <p:spPr/>
        <p:txBody>
          <a:bodyPr/>
          <a:lstStyle/>
          <a:p>
            <a:r>
              <a:rPr lang="tr-TR" dirty="0"/>
              <a:t>Eksik Verilerin Doldurulması</a:t>
            </a:r>
          </a:p>
        </p:txBody>
      </p:sp>
      <p:pic>
        <p:nvPicPr>
          <p:cNvPr id="5" name="İçerik Yer Tutucusu 4">
            <a:extLst>
              <a:ext uri="{FF2B5EF4-FFF2-40B4-BE49-F238E27FC236}">
                <a16:creationId xmlns:a16="http://schemas.microsoft.com/office/drawing/2014/main" id="{BAAE035C-15B7-AA2E-48CB-412304AF0CFB}"/>
              </a:ext>
            </a:extLst>
          </p:cNvPr>
          <p:cNvPicPr>
            <a:picLocks noGrp="1" noChangeAspect="1"/>
          </p:cNvPicPr>
          <p:nvPr>
            <p:ph idx="1"/>
          </p:nvPr>
        </p:nvPicPr>
        <p:blipFill>
          <a:blip r:embed="rId3"/>
          <a:stretch>
            <a:fillRect/>
          </a:stretch>
        </p:blipFill>
        <p:spPr>
          <a:xfrm>
            <a:off x="528957" y="3429000"/>
            <a:ext cx="11134086" cy="1426475"/>
          </a:xfrm>
        </p:spPr>
      </p:pic>
      <p:sp>
        <p:nvSpPr>
          <p:cNvPr id="7" name="Metin kutusu 6">
            <a:extLst>
              <a:ext uri="{FF2B5EF4-FFF2-40B4-BE49-F238E27FC236}">
                <a16:creationId xmlns:a16="http://schemas.microsoft.com/office/drawing/2014/main" id="{401FF129-63C6-D329-676F-C9D5E04D5041}"/>
              </a:ext>
            </a:extLst>
          </p:cNvPr>
          <p:cNvSpPr txBox="1"/>
          <p:nvPr/>
        </p:nvSpPr>
        <p:spPr>
          <a:xfrm>
            <a:off x="528957" y="5100935"/>
            <a:ext cx="6096000" cy="1569660"/>
          </a:xfrm>
          <a:prstGeom prst="rect">
            <a:avLst/>
          </a:prstGeom>
          <a:noFill/>
        </p:spPr>
        <p:txBody>
          <a:bodyPr wrap="square">
            <a:spAutoFit/>
          </a:bodyPr>
          <a:lstStyle/>
          <a:p>
            <a:r>
              <a:rPr lang="tr-TR" sz="2400" dirty="0"/>
              <a:t>Klinik verilerdeki eksik değerler, mod (en sık görülen değer) ile doldurulmuştur. Bu, veri kaybını önlemek ve veri setinin bütünlüğünü korumak için yapılmıştır.</a:t>
            </a:r>
          </a:p>
        </p:txBody>
      </p:sp>
    </p:spTree>
    <p:extLst>
      <p:ext uri="{BB962C8B-B14F-4D97-AF65-F5344CB8AC3E}">
        <p14:creationId xmlns:p14="http://schemas.microsoft.com/office/powerpoint/2010/main" val="3512212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47DD62-1D60-6F4C-4014-9E9669ACC7BA}"/>
              </a:ext>
            </a:extLst>
          </p:cNvPr>
          <p:cNvSpPr>
            <a:spLocks noGrp="1"/>
          </p:cNvSpPr>
          <p:nvPr>
            <p:ph type="title"/>
          </p:nvPr>
        </p:nvSpPr>
        <p:spPr>
          <a:xfrm>
            <a:off x="2231136" y="350519"/>
            <a:ext cx="7729728" cy="1188720"/>
          </a:xfrm>
        </p:spPr>
        <p:txBody>
          <a:bodyPr/>
          <a:lstStyle/>
          <a:p>
            <a:r>
              <a:rPr lang="tr-TR" dirty="0"/>
              <a:t>Ordinal ve Nominal Verilerin Kodlanması</a:t>
            </a:r>
          </a:p>
        </p:txBody>
      </p:sp>
      <p:pic>
        <p:nvPicPr>
          <p:cNvPr id="5" name="İçerik Yer Tutucusu 4">
            <a:extLst>
              <a:ext uri="{FF2B5EF4-FFF2-40B4-BE49-F238E27FC236}">
                <a16:creationId xmlns:a16="http://schemas.microsoft.com/office/drawing/2014/main" id="{F2545C61-7BE7-21AE-3FD3-D10EAAD59222}"/>
              </a:ext>
            </a:extLst>
          </p:cNvPr>
          <p:cNvPicPr>
            <a:picLocks noGrp="1" noChangeAspect="1"/>
          </p:cNvPicPr>
          <p:nvPr>
            <p:ph idx="1"/>
          </p:nvPr>
        </p:nvPicPr>
        <p:blipFill>
          <a:blip r:embed="rId3"/>
          <a:stretch>
            <a:fillRect/>
          </a:stretch>
        </p:blipFill>
        <p:spPr>
          <a:xfrm>
            <a:off x="3800856" y="1778108"/>
            <a:ext cx="7729728" cy="4729373"/>
          </a:xfrm>
        </p:spPr>
      </p:pic>
      <p:sp>
        <p:nvSpPr>
          <p:cNvPr id="7" name="Metin kutusu 6">
            <a:extLst>
              <a:ext uri="{FF2B5EF4-FFF2-40B4-BE49-F238E27FC236}">
                <a16:creationId xmlns:a16="http://schemas.microsoft.com/office/drawing/2014/main" id="{D84F0F8A-9305-C0B8-79B4-B237B9958B21}"/>
              </a:ext>
            </a:extLst>
          </p:cNvPr>
          <p:cNvSpPr txBox="1"/>
          <p:nvPr/>
        </p:nvSpPr>
        <p:spPr>
          <a:xfrm>
            <a:off x="228600" y="2352497"/>
            <a:ext cx="3322320" cy="4154984"/>
          </a:xfrm>
          <a:prstGeom prst="rect">
            <a:avLst/>
          </a:prstGeom>
          <a:noFill/>
        </p:spPr>
        <p:txBody>
          <a:bodyPr wrap="square">
            <a:spAutoFit/>
          </a:bodyPr>
          <a:lstStyle/>
          <a:p>
            <a:r>
              <a:rPr lang="tr-TR" sz="2400" dirty="0"/>
              <a:t>Kategorik veriler, modelin daha iyi anlaması için sayısal değerlere dönüştürülmüştür. Ordinal veriler sıralı bir yapıya sahip olduğundan </a:t>
            </a:r>
            <a:r>
              <a:rPr lang="tr-TR" sz="2400" dirty="0" err="1"/>
              <a:t>Label</a:t>
            </a:r>
            <a:r>
              <a:rPr lang="tr-TR" sz="2400" dirty="0"/>
              <a:t> </a:t>
            </a:r>
            <a:r>
              <a:rPr lang="tr-TR" sz="2400" dirty="0" err="1"/>
              <a:t>Encoding</a:t>
            </a:r>
            <a:r>
              <a:rPr lang="tr-TR" sz="2400" dirty="0"/>
              <a:t> yöntemi ile, nominal veriler ise sıralı olmadığından </a:t>
            </a:r>
            <a:r>
              <a:rPr lang="tr-TR" sz="2400" dirty="0" err="1"/>
              <a:t>One</a:t>
            </a:r>
            <a:r>
              <a:rPr lang="tr-TR" sz="2400" dirty="0"/>
              <a:t>-Hot </a:t>
            </a:r>
            <a:r>
              <a:rPr lang="tr-TR" sz="2400" dirty="0" err="1"/>
              <a:t>Encoding</a:t>
            </a:r>
            <a:r>
              <a:rPr lang="tr-TR" sz="2400" dirty="0"/>
              <a:t> yöntemi ile kodlanmıştır.</a:t>
            </a:r>
          </a:p>
        </p:txBody>
      </p:sp>
    </p:spTree>
    <p:extLst>
      <p:ext uri="{BB962C8B-B14F-4D97-AF65-F5344CB8AC3E}">
        <p14:creationId xmlns:p14="http://schemas.microsoft.com/office/powerpoint/2010/main" val="195615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16D354-0877-D5EE-A8B6-0E5E90539EC8}"/>
              </a:ext>
            </a:extLst>
          </p:cNvPr>
          <p:cNvSpPr>
            <a:spLocks noGrp="1"/>
          </p:cNvSpPr>
          <p:nvPr>
            <p:ph type="title"/>
          </p:nvPr>
        </p:nvSpPr>
        <p:spPr/>
        <p:txBody>
          <a:bodyPr/>
          <a:lstStyle/>
          <a:p>
            <a:r>
              <a:rPr lang="tr-TR" dirty="0"/>
              <a:t>Genomik Verilerin Dönüştürülmesi</a:t>
            </a:r>
          </a:p>
        </p:txBody>
      </p:sp>
      <p:pic>
        <p:nvPicPr>
          <p:cNvPr id="5" name="İçerik Yer Tutucusu 4">
            <a:extLst>
              <a:ext uri="{FF2B5EF4-FFF2-40B4-BE49-F238E27FC236}">
                <a16:creationId xmlns:a16="http://schemas.microsoft.com/office/drawing/2014/main" id="{845D49AA-E1FA-D749-C923-821EF0CFB451}"/>
              </a:ext>
            </a:extLst>
          </p:cNvPr>
          <p:cNvPicPr>
            <a:picLocks noGrp="1" noChangeAspect="1"/>
          </p:cNvPicPr>
          <p:nvPr>
            <p:ph idx="1"/>
          </p:nvPr>
        </p:nvPicPr>
        <p:blipFill>
          <a:blip r:embed="rId3"/>
          <a:stretch>
            <a:fillRect/>
          </a:stretch>
        </p:blipFill>
        <p:spPr>
          <a:xfrm>
            <a:off x="979387" y="3429000"/>
            <a:ext cx="10233226" cy="1827838"/>
          </a:xfrm>
        </p:spPr>
      </p:pic>
      <p:sp>
        <p:nvSpPr>
          <p:cNvPr id="7" name="Metin kutusu 6">
            <a:extLst>
              <a:ext uri="{FF2B5EF4-FFF2-40B4-BE49-F238E27FC236}">
                <a16:creationId xmlns:a16="http://schemas.microsoft.com/office/drawing/2014/main" id="{4FEE8A8A-193B-EC96-D2E8-427A6CF6827B}"/>
              </a:ext>
            </a:extLst>
          </p:cNvPr>
          <p:cNvSpPr txBox="1"/>
          <p:nvPr/>
        </p:nvSpPr>
        <p:spPr>
          <a:xfrm>
            <a:off x="979387" y="5431642"/>
            <a:ext cx="7219733" cy="1200329"/>
          </a:xfrm>
          <a:prstGeom prst="rect">
            <a:avLst/>
          </a:prstGeom>
          <a:noFill/>
        </p:spPr>
        <p:txBody>
          <a:bodyPr wrap="square">
            <a:spAutoFit/>
          </a:bodyPr>
          <a:lstStyle/>
          <a:p>
            <a:r>
              <a:rPr lang="tr-TR" sz="2400" dirty="0"/>
              <a:t>Genomik veriler, ikili formata (0 ve 1) dönüştürülmüştür. Bu işlem, genomik verilerin varlığını ya da yokluğunu ifade eden bir formatta kullanılmasını sağlar.</a:t>
            </a:r>
          </a:p>
        </p:txBody>
      </p:sp>
    </p:spTree>
    <p:extLst>
      <p:ext uri="{BB962C8B-B14F-4D97-AF65-F5344CB8AC3E}">
        <p14:creationId xmlns:p14="http://schemas.microsoft.com/office/powerpoint/2010/main" val="4177547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2644D8-77BC-D5A4-F5DA-A0AB8F653BCA}"/>
              </a:ext>
            </a:extLst>
          </p:cNvPr>
          <p:cNvSpPr>
            <a:spLocks noGrp="1"/>
          </p:cNvSpPr>
          <p:nvPr>
            <p:ph type="title"/>
          </p:nvPr>
        </p:nvSpPr>
        <p:spPr/>
        <p:txBody>
          <a:bodyPr/>
          <a:lstStyle/>
          <a:p>
            <a:r>
              <a:rPr lang="tr-TR" dirty="0"/>
              <a:t>Verilerin Birleştirilmesi</a:t>
            </a:r>
          </a:p>
        </p:txBody>
      </p:sp>
      <p:pic>
        <p:nvPicPr>
          <p:cNvPr id="5" name="İçerik Yer Tutucusu 4">
            <a:extLst>
              <a:ext uri="{FF2B5EF4-FFF2-40B4-BE49-F238E27FC236}">
                <a16:creationId xmlns:a16="http://schemas.microsoft.com/office/drawing/2014/main" id="{D577212A-9BF3-8ABB-1832-8EEE74FF1266}"/>
              </a:ext>
            </a:extLst>
          </p:cNvPr>
          <p:cNvPicPr>
            <a:picLocks noGrp="1" noChangeAspect="1"/>
          </p:cNvPicPr>
          <p:nvPr>
            <p:ph idx="1"/>
          </p:nvPr>
        </p:nvPicPr>
        <p:blipFill>
          <a:blip r:embed="rId2"/>
          <a:stretch>
            <a:fillRect/>
          </a:stretch>
        </p:blipFill>
        <p:spPr>
          <a:xfrm>
            <a:off x="242965" y="3429000"/>
            <a:ext cx="11706070" cy="716280"/>
          </a:xfrm>
        </p:spPr>
      </p:pic>
      <p:sp>
        <p:nvSpPr>
          <p:cNvPr id="7" name="Metin kutusu 6">
            <a:extLst>
              <a:ext uri="{FF2B5EF4-FFF2-40B4-BE49-F238E27FC236}">
                <a16:creationId xmlns:a16="http://schemas.microsoft.com/office/drawing/2014/main" id="{8DE4B694-9297-E4FC-C702-8852606428FD}"/>
              </a:ext>
            </a:extLst>
          </p:cNvPr>
          <p:cNvSpPr txBox="1"/>
          <p:nvPr/>
        </p:nvSpPr>
        <p:spPr>
          <a:xfrm>
            <a:off x="242965" y="4497538"/>
            <a:ext cx="5350115" cy="1569660"/>
          </a:xfrm>
          <a:prstGeom prst="rect">
            <a:avLst/>
          </a:prstGeom>
          <a:noFill/>
        </p:spPr>
        <p:txBody>
          <a:bodyPr wrap="square">
            <a:spAutoFit/>
          </a:bodyPr>
          <a:lstStyle/>
          <a:p>
            <a:r>
              <a:rPr lang="tr-TR" sz="2400" dirty="0"/>
              <a:t>İşlenen klinik ve genomik veriler, tek bir veri setinde birleştirilmiştir. Bu, modelin hem klinik hem de genomik verilerden öğrenmesini sağlar.</a:t>
            </a:r>
          </a:p>
        </p:txBody>
      </p:sp>
    </p:spTree>
    <p:extLst>
      <p:ext uri="{BB962C8B-B14F-4D97-AF65-F5344CB8AC3E}">
        <p14:creationId xmlns:p14="http://schemas.microsoft.com/office/powerpoint/2010/main" val="3268045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CB9E34-CC90-48F0-9148-7B7BF223EC89}"/>
              </a:ext>
            </a:extLst>
          </p:cNvPr>
          <p:cNvSpPr>
            <a:spLocks noGrp="1"/>
          </p:cNvSpPr>
          <p:nvPr>
            <p:ph type="title"/>
          </p:nvPr>
        </p:nvSpPr>
        <p:spPr/>
        <p:txBody>
          <a:bodyPr/>
          <a:lstStyle/>
          <a:p>
            <a:r>
              <a:rPr lang="tr-TR" dirty="0"/>
              <a:t>Veri normalizasyonu</a:t>
            </a:r>
          </a:p>
        </p:txBody>
      </p:sp>
    </p:spTree>
    <p:extLst>
      <p:ext uri="{BB962C8B-B14F-4D97-AF65-F5344CB8AC3E}">
        <p14:creationId xmlns:p14="http://schemas.microsoft.com/office/powerpoint/2010/main" val="2467435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95C79BC-9529-BE8E-DDFF-BEC474BF1488}"/>
              </a:ext>
            </a:extLst>
          </p:cNvPr>
          <p:cNvSpPr>
            <a:spLocks noGrp="1"/>
          </p:cNvSpPr>
          <p:nvPr>
            <p:ph idx="1"/>
          </p:nvPr>
        </p:nvSpPr>
        <p:spPr>
          <a:xfrm>
            <a:off x="2231136" y="1878008"/>
            <a:ext cx="7729728" cy="3101983"/>
          </a:xfrm>
        </p:spPr>
        <p:txBody>
          <a:bodyPr>
            <a:normAutofit/>
          </a:bodyPr>
          <a:lstStyle/>
          <a:p>
            <a:r>
              <a:rPr lang="tr-TR" sz="2400" dirty="0"/>
              <a:t>Veri normalizasyonu, verilerin belirli bir aralıkta ölçeklenmesi işlemidir. Bu, farklı ölçeklerdeki verilerin aynı ölçeğe getirilerek modelin daha iyi performans göstermesini sağlar. Bu projede </a:t>
            </a:r>
            <a:r>
              <a:rPr lang="tr-TR" sz="2400" dirty="0" err="1"/>
              <a:t>Min-Max</a:t>
            </a:r>
            <a:r>
              <a:rPr lang="tr-TR" sz="2400" dirty="0"/>
              <a:t> Skalası kullanılarak veri normalizasyonu gerçekleştirilmiştir.</a:t>
            </a:r>
          </a:p>
        </p:txBody>
      </p:sp>
    </p:spTree>
    <p:extLst>
      <p:ext uri="{BB962C8B-B14F-4D97-AF65-F5344CB8AC3E}">
        <p14:creationId xmlns:p14="http://schemas.microsoft.com/office/powerpoint/2010/main" val="932684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0B8EEE-9FCB-3AF7-0164-13BE26995781}"/>
              </a:ext>
            </a:extLst>
          </p:cNvPr>
          <p:cNvSpPr>
            <a:spLocks noGrp="1"/>
          </p:cNvSpPr>
          <p:nvPr>
            <p:ph type="title"/>
          </p:nvPr>
        </p:nvSpPr>
        <p:spPr/>
        <p:txBody>
          <a:bodyPr/>
          <a:lstStyle/>
          <a:p>
            <a:r>
              <a:rPr lang="tr-TR" dirty="0"/>
              <a:t>Giriş</a:t>
            </a:r>
          </a:p>
        </p:txBody>
      </p:sp>
      <p:sp>
        <p:nvSpPr>
          <p:cNvPr id="3" name="İçerik Yer Tutucusu 2">
            <a:extLst>
              <a:ext uri="{FF2B5EF4-FFF2-40B4-BE49-F238E27FC236}">
                <a16:creationId xmlns:a16="http://schemas.microsoft.com/office/drawing/2014/main" id="{0071EFC9-B0AD-A492-15C5-AD7D21DF83E3}"/>
              </a:ext>
            </a:extLst>
          </p:cNvPr>
          <p:cNvSpPr>
            <a:spLocks noGrp="1"/>
          </p:cNvSpPr>
          <p:nvPr>
            <p:ph idx="1"/>
          </p:nvPr>
        </p:nvSpPr>
        <p:spPr/>
        <p:txBody>
          <a:bodyPr>
            <a:normAutofit/>
          </a:bodyPr>
          <a:lstStyle/>
          <a:p>
            <a:r>
              <a:rPr lang="tr-TR" sz="2000" dirty="0"/>
              <a:t>Bu proje, meme kanseri hastalarının klinik ve genomik verilerini kullanarak, makine öğrenmesi teknikleri ile ölüm olasılığını tahmin etmeyi amaçlamaktadır. </a:t>
            </a:r>
          </a:p>
          <a:p>
            <a:r>
              <a:rPr lang="tr-TR" sz="2000" dirty="0"/>
              <a:t>Proje, verilerin işlenmesi, modellerin eğitilmesi ve sonuçların web tabanlı bir uygulama aracılığıyla sunulması aşamalarından oluşmaktadır.</a:t>
            </a:r>
          </a:p>
        </p:txBody>
      </p:sp>
    </p:spTree>
    <p:extLst>
      <p:ext uri="{BB962C8B-B14F-4D97-AF65-F5344CB8AC3E}">
        <p14:creationId xmlns:p14="http://schemas.microsoft.com/office/powerpoint/2010/main" val="1874015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48531A-72CF-0BCC-2226-C1A927B53527}"/>
              </a:ext>
            </a:extLst>
          </p:cNvPr>
          <p:cNvSpPr>
            <a:spLocks noGrp="1"/>
          </p:cNvSpPr>
          <p:nvPr>
            <p:ph type="title"/>
          </p:nvPr>
        </p:nvSpPr>
        <p:spPr/>
        <p:txBody>
          <a:bodyPr/>
          <a:lstStyle/>
          <a:p>
            <a:r>
              <a:rPr lang="tr-TR" dirty="0"/>
              <a:t>Veri Normalizasyonunun Amacı</a:t>
            </a:r>
          </a:p>
        </p:txBody>
      </p:sp>
      <p:sp>
        <p:nvSpPr>
          <p:cNvPr id="3" name="İçerik Yer Tutucusu 2">
            <a:extLst>
              <a:ext uri="{FF2B5EF4-FFF2-40B4-BE49-F238E27FC236}">
                <a16:creationId xmlns:a16="http://schemas.microsoft.com/office/drawing/2014/main" id="{2C3000B1-7E14-B405-9C23-82C199410091}"/>
              </a:ext>
            </a:extLst>
          </p:cNvPr>
          <p:cNvSpPr>
            <a:spLocks noGrp="1"/>
          </p:cNvSpPr>
          <p:nvPr>
            <p:ph idx="1"/>
          </p:nvPr>
        </p:nvSpPr>
        <p:spPr/>
        <p:txBody>
          <a:bodyPr>
            <a:normAutofit fontScale="92500"/>
          </a:bodyPr>
          <a:lstStyle/>
          <a:p>
            <a:r>
              <a:rPr lang="tr-TR" sz="2200" b="1" dirty="0"/>
              <a:t>Ölçek Farklılıklarının Giderilmesi: </a:t>
            </a:r>
            <a:r>
              <a:rPr lang="tr-TR" sz="2400" dirty="0"/>
              <a:t>Veriler farklı ölçeklerde olduğunda, bazı özellikler modelde daha fazla ağırlık taşıyabilir. Normalizasyon, bu durumu önler.</a:t>
            </a:r>
          </a:p>
          <a:p>
            <a:r>
              <a:rPr lang="tr-TR" sz="2200" b="1" dirty="0"/>
              <a:t>Model Performansını Artırma: </a:t>
            </a:r>
            <a:r>
              <a:rPr lang="tr-TR" sz="2400" dirty="0"/>
              <a:t>Özellikle mesafeye dayalı algoritmalarda (örneğin, K-</a:t>
            </a:r>
            <a:r>
              <a:rPr lang="tr-TR" sz="2400" dirty="0" err="1"/>
              <a:t>Nearest</a:t>
            </a:r>
            <a:r>
              <a:rPr lang="tr-TR" sz="2400" dirty="0"/>
              <a:t> </a:t>
            </a:r>
            <a:r>
              <a:rPr lang="tr-TR" sz="2400" dirty="0" err="1"/>
              <a:t>Neighbors</a:t>
            </a:r>
            <a:r>
              <a:rPr lang="tr-TR" sz="2400" dirty="0"/>
              <a:t>) normalizasyon, model performansını önemli ölçüde artırabilir.</a:t>
            </a:r>
          </a:p>
          <a:p>
            <a:r>
              <a:rPr lang="tr-TR" sz="2200" b="1" dirty="0"/>
              <a:t>Hesaplama Kolaylığı: </a:t>
            </a:r>
            <a:r>
              <a:rPr lang="tr-TR" sz="2400" dirty="0"/>
              <a:t>Veriler belirli bir aralıkta olduğunda, hesaplamalar daha hızlı ve stabil olabilir.</a:t>
            </a:r>
          </a:p>
        </p:txBody>
      </p:sp>
    </p:spTree>
    <p:extLst>
      <p:ext uri="{BB962C8B-B14F-4D97-AF65-F5344CB8AC3E}">
        <p14:creationId xmlns:p14="http://schemas.microsoft.com/office/powerpoint/2010/main" val="991931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858DD4-80A5-4E57-2197-40661C3EA54E}"/>
              </a:ext>
            </a:extLst>
          </p:cNvPr>
          <p:cNvSpPr>
            <a:spLocks noGrp="1"/>
          </p:cNvSpPr>
          <p:nvPr>
            <p:ph type="title"/>
          </p:nvPr>
        </p:nvSpPr>
        <p:spPr/>
        <p:txBody>
          <a:bodyPr/>
          <a:lstStyle/>
          <a:p>
            <a:r>
              <a:rPr lang="tr-TR" dirty="0" err="1"/>
              <a:t>Min-Max</a:t>
            </a:r>
            <a:r>
              <a:rPr lang="tr-TR" dirty="0"/>
              <a:t> Skalası</a:t>
            </a:r>
          </a:p>
        </p:txBody>
      </p:sp>
      <p:sp>
        <p:nvSpPr>
          <p:cNvPr id="3" name="İçerik Yer Tutucusu 2">
            <a:extLst>
              <a:ext uri="{FF2B5EF4-FFF2-40B4-BE49-F238E27FC236}">
                <a16:creationId xmlns:a16="http://schemas.microsoft.com/office/drawing/2014/main" id="{CAD88548-ED04-CA52-3A27-9630E3BFB9CE}"/>
              </a:ext>
            </a:extLst>
          </p:cNvPr>
          <p:cNvSpPr>
            <a:spLocks noGrp="1"/>
          </p:cNvSpPr>
          <p:nvPr>
            <p:ph idx="1"/>
          </p:nvPr>
        </p:nvSpPr>
        <p:spPr/>
        <p:txBody>
          <a:bodyPr/>
          <a:lstStyle/>
          <a:p>
            <a:r>
              <a:rPr lang="tr-TR" dirty="0" err="1"/>
              <a:t>Min-Max</a:t>
            </a:r>
            <a:r>
              <a:rPr lang="tr-TR" dirty="0"/>
              <a:t> Skalası, her bir özelliğin değerini 0 ile 1 arasında ölçekler. Aşağıdaki formül kullanılarak yapılır:</a:t>
            </a:r>
          </a:p>
          <a:p>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2968FF94-3082-8DF2-E083-265C4400DFA7}"/>
              </a:ext>
            </a:extLst>
          </p:cNvPr>
          <p:cNvPicPr>
            <a:picLocks noChangeAspect="1"/>
          </p:cNvPicPr>
          <p:nvPr/>
        </p:nvPicPr>
        <p:blipFill>
          <a:blip r:embed="rId2"/>
          <a:stretch>
            <a:fillRect/>
          </a:stretch>
        </p:blipFill>
        <p:spPr>
          <a:xfrm>
            <a:off x="2546456" y="3455508"/>
            <a:ext cx="1979824" cy="833040"/>
          </a:xfrm>
          <a:prstGeom prst="rect">
            <a:avLst/>
          </a:prstGeom>
        </p:spPr>
      </p:pic>
      <p:sp>
        <p:nvSpPr>
          <p:cNvPr id="8" name="Metin kutusu 7">
            <a:extLst>
              <a:ext uri="{FF2B5EF4-FFF2-40B4-BE49-F238E27FC236}">
                <a16:creationId xmlns:a16="http://schemas.microsoft.com/office/drawing/2014/main" id="{8912F92A-7723-D428-6947-BE8E47B9614B}"/>
              </a:ext>
            </a:extLst>
          </p:cNvPr>
          <p:cNvSpPr txBox="1"/>
          <p:nvPr/>
        </p:nvSpPr>
        <p:spPr>
          <a:xfrm>
            <a:off x="4841600" y="3429000"/>
            <a:ext cx="5780680" cy="923330"/>
          </a:xfrm>
          <a:prstGeom prst="rect">
            <a:avLst/>
          </a:prstGeom>
          <a:noFill/>
        </p:spPr>
        <p:txBody>
          <a:bodyPr wrap="square">
            <a:spAutoFit/>
          </a:bodyPr>
          <a:lstStyle/>
          <a:p>
            <a:pPr marL="285750" indent="-285750">
              <a:buFont typeface="Arial" panose="020B0604020202020204" pitchFamily="34" charset="0"/>
              <a:buChar char="•"/>
            </a:pPr>
            <a:r>
              <a:rPr lang="tr-TR" dirty="0"/>
              <a:t>X, orijinal değer</a:t>
            </a:r>
          </a:p>
          <a:p>
            <a:pPr marL="285750" indent="-285750">
              <a:buFont typeface="Arial" panose="020B0604020202020204" pitchFamily="34" charset="0"/>
              <a:buChar char="•"/>
            </a:pPr>
            <a:r>
              <a:rPr lang="tr-TR" dirty="0"/>
              <a:t>X </a:t>
            </a:r>
            <a:r>
              <a:rPr lang="tr-TR" dirty="0" err="1"/>
              <a:t>min</a:t>
            </a:r>
            <a:r>
              <a:rPr lang="tr-TR" dirty="0"/>
              <a:t>​ , özelliğin minimum değeri</a:t>
            </a:r>
          </a:p>
          <a:p>
            <a:pPr marL="285750" indent="-285750">
              <a:buFont typeface="Arial" panose="020B0604020202020204" pitchFamily="34" charset="0"/>
              <a:buChar char="•"/>
            </a:pPr>
            <a:r>
              <a:rPr lang="tr-TR" dirty="0"/>
              <a:t>X </a:t>
            </a:r>
            <a:r>
              <a:rPr lang="tr-TR" dirty="0" err="1"/>
              <a:t>max</a:t>
            </a:r>
            <a:r>
              <a:rPr lang="tr-TR" dirty="0"/>
              <a:t>​ , özelliğin maksimum değeri</a:t>
            </a:r>
          </a:p>
        </p:txBody>
      </p:sp>
      <p:pic>
        <p:nvPicPr>
          <p:cNvPr id="10" name="Resim 9">
            <a:extLst>
              <a:ext uri="{FF2B5EF4-FFF2-40B4-BE49-F238E27FC236}">
                <a16:creationId xmlns:a16="http://schemas.microsoft.com/office/drawing/2014/main" id="{47521BFA-3DBA-E904-E978-F47657AA98A6}"/>
              </a:ext>
            </a:extLst>
          </p:cNvPr>
          <p:cNvPicPr>
            <a:picLocks noChangeAspect="1"/>
          </p:cNvPicPr>
          <p:nvPr/>
        </p:nvPicPr>
        <p:blipFill>
          <a:blip r:embed="rId3"/>
          <a:stretch>
            <a:fillRect/>
          </a:stretch>
        </p:blipFill>
        <p:spPr>
          <a:xfrm>
            <a:off x="896179" y="4570228"/>
            <a:ext cx="9064685" cy="2115380"/>
          </a:xfrm>
          <a:prstGeom prst="rect">
            <a:avLst/>
          </a:prstGeom>
        </p:spPr>
      </p:pic>
    </p:spTree>
    <p:extLst>
      <p:ext uri="{BB962C8B-B14F-4D97-AF65-F5344CB8AC3E}">
        <p14:creationId xmlns:p14="http://schemas.microsoft.com/office/powerpoint/2010/main" val="3551996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3985C21-DBE3-8579-5B18-83DBAC66FF54}"/>
              </a:ext>
            </a:extLst>
          </p:cNvPr>
          <p:cNvSpPr>
            <a:spLocks noGrp="1"/>
          </p:cNvSpPr>
          <p:nvPr>
            <p:ph idx="1"/>
          </p:nvPr>
        </p:nvSpPr>
        <p:spPr>
          <a:xfrm>
            <a:off x="782982" y="3429000"/>
            <a:ext cx="4581498" cy="2956560"/>
          </a:xfrm>
        </p:spPr>
        <p:txBody>
          <a:bodyPr>
            <a:normAutofit fontScale="92500"/>
          </a:bodyPr>
          <a:lstStyle/>
          <a:p>
            <a:r>
              <a:rPr lang="tr-TR" sz="2400" dirty="0"/>
              <a:t>Önce sayısal sütunlar seçilir, ardından </a:t>
            </a:r>
            <a:r>
              <a:rPr lang="tr-TR" sz="2400" dirty="0" err="1"/>
              <a:t>Min-Max</a:t>
            </a:r>
            <a:r>
              <a:rPr lang="tr-TR" sz="2400" dirty="0"/>
              <a:t> Skalası kullanılarak bu sütunlar normalize edilir. Normalizasyon adımı, verilerin belirli bir aralıkta ölçeklenmesini sağlar, bu da modelin daha dengeli ve doğru tahminler yapmasına yardımcı olur.</a:t>
            </a:r>
          </a:p>
        </p:txBody>
      </p:sp>
      <p:pic>
        <p:nvPicPr>
          <p:cNvPr id="5" name="Resim 4">
            <a:extLst>
              <a:ext uri="{FF2B5EF4-FFF2-40B4-BE49-F238E27FC236}">
                <a16:creationId xmlns:a16="http://schemas.microsoft.com/office/drawing/2014/main" id="{54876644-F2D1-8598-2031-A1C0134853CD}"/>
              </a:ext>
            </a:extLst>
          </p:cNvPr>
          <p:cNvPicPr>
            <a:picLocks noChangeAspect="1"/>
          </p:cNvPicPr>
          <p:nvPr/>
        </p:nvPicPr>
        <p:blipFill>
          <a:blip r:embed="rId2"/>
          <a:stretch>
            <a:fillRect/>
          </a:stretch>
        </p:blipFill>
        <p:spPr>
          <a:xfrm>
            <a:off x="782982" y="670559"/>
            <a:ext cx="10626035" cy="2385193"/>
          </a:xfrm>
          <a:prstGeom prst="rect">
            <a:avLst/>
          </a:prstGeom>
        </p:spPr>
      </p:pic>
    </p:spTree>
    <p:extLst>
      <p:ext uri="{BB962C8B-B14F-4D97-AF65-F5344CB8AC3E}">
        <p14:creationId xmlns:p14="http://schemas.microsoft.com/office/powerpoint/2010/main" val="158947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38FEB0-67DF-6B7C-E6E6-8F5C7A19F9D7}"/>
              </a:ext>
            </a:extLst>
          </p:cNvPr>
          <p:cNvSpPr>
            <a:spLocks noGrp="1"/>
          </p:cNvSpPr>
          <p:nvPr>
            <p:ph type="title"/>
          </p:nvPr>
        </p:nvSpPr>
        <p:spPr/>
        <p:txBody>
          <a:bodyPr/>
          <a:lstStyle/>
          <a:p>
            <a:r>
              <a:rPr lang="it-IT" dirty="0"/>
              <a:t>PCA ile Veri Boyutunu Azaltma</a:t>
            </a:r>
            <a:endParaRPr lang="tr-TR" dirty="0"/>
          </a:p>
        </p:txBody>
      </p:sp>
      <p:sp>
        <p:nvSpPr>
          <p:cNvPr id="3" name="İçerik Yer Tutucusu 2">
            <a:extLst>
              <a:ext uri="{FF2B5EF4-FFF2-40B4-BE49-F238E27FC236}">
                <a16:creationId xmlns:a16="http://schemas.microsoft.com/office/drawing/2014/main" id="{9E6E6037-EF94-79D3-CBC8-4A14BD85955C}"/>
              </a:ext>
            </a:extLst>
          </p:cNvPr>
          <p:cNvSpPr>
            <a:spLocks noGrp="1"/>
          </p:cNvSpPr>
          <p:nvPr>
            <p:ph idx="1"/>
          </p:nvPr>
        </p:nvSpPr>
        <p:spPr>
          <a:xfrm>
            <a:off x="1607045" y="2510028"/>
            <a:ext cx="8977910" cy="1876687"/>
          </a:xfrm>
        </p:spPr>
        <p:txBody>
          <a:bodyPr>
            <a:normAutofit/>
          </a:bodyPr>
          <a:lstStyle/>
          <a:p>
            <a:r>
              <a:rPr lang="tr-TR" sz="2000" dirty="0"/>
              <a:t>Veri normalizasyonundan sonra, verinin boyutunu azaltmak ve daha anlamlı hale getirmek için PCA (Ana Bileşen Analizi) uygulanmıştır. Bu işlem, yüksek boyutlu verileri daha düşük boyutlu bir uzaya yansıtarak hem modelin performansını artırır hem de hesaplama maliyetini düşürür.</a:t>
            </a:r>
          </a:p>
        </p:txBody>
      </p:sp>
      <p:pic>
        <p:nvPicPr>
          <p:cNvPr id="5" name="Resim 4">
            <a:extLst>
              <a:ext uri="{FF2B5EF4-FFF2-40B4-BE49-F238E27FC236}">
                <a16:creationId xmlns:a16="http://schemas.microsoft.com/office/drawing/2014/main" id="{41C24388-1982-E012-57D5-459E12AF8B75}"/>
              </a:ext>
            </a:extLst>
          </p:cNvPr>
          <p:cNvPicPr>
            <a:picLocks noChangeAspect="1"/>
          </p:cNvPicPr>
          <p:nvPr/>
        </p:nvPicPr>
        <p:blipFill>
          <a:blip r:embed="rId2"/>
          <a:stretch>
            <a:fillRect/>
          </a:stretch>
        </p:blipFill>
        <p:spPr>
          <a:xfrm>
            <a:off x="1074586" y="4088892"/>
            <a:ext cx="10042827" cy="2220468"/>
          </a:xfrm>
          <a:prstGeom prst="rect">
            <a:avLst/>
          </a:prstGeom>
        </p:spPr>
      </p:pic>
    </p:spTree>
    <p:extLst>
      <p:ext uri="{BB962C8B-B14F-4D97-AF65-F5344CB8AC3E}">
        <p14:creationId xmlns:p14="http://schemas.microsoft.com/office/powerpoint/2010/main" val="2137698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E3FF8F-A43D-6FD5-4854-26DFDCF2BE8C}"/>
              </a:ext>
            </a:extLst>
          </p:cNvPr>
          <p:cNvSpPr>
            <a:spLocks noGrp="1"/>
          </p:cNvSpPr>
          <p:nvPr>
            <p:ph type="title"/>
          </p:nvPr>
        </p:nvSpPr>
        <p:spPr/>
        <p:txBody>
          <a:bodyPr/>
          <a:lstStyle/>
          <a:p>
            <a:r>
              <a:rPr lang="tr-TR" dirty="0"/>
              <a:t>Model eğitimi</a:t>
            </a:r>
          </a:p>
        </p:txBody>
      </p:sp>
    </p:spTree>
    <p:extLst>
      <p:ext uri="{BB962C8B-B14F-4D97-AF65-F5344CB8AC3E}">
        <p14:creationId xmlns:p14="http://schemas.microsoft.com/office/powerpoint/2010/main" val="349856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67F65E-90DB-FA1D-C8FC-4C3B147664FB}"/>
              </a:ext>
            </a:extLst>
          </p:cNvPr>
          <p:cNvSpPr>
            <a:spLocks noGrp="1"/>
          </p:cNvSpPr>
          <p:nvPr>
            <p:ph type="title"/>
          </p:nvPr>
        </p:nvSpPr>
        <p:spPr/>
        <p:txBody>
          <a:bodyPr/>
          <a:lstStyle/>
          <a:p>
            <a:r>
              <a:rPr lang="tr-TR" dirty="0"/>
              <a:t>Kullanılan Modeller</a:t>
            </a:r>
          </a:p>
        </p:txBody>
      </p:sp>
      <p:sp>
        <p:nvSpPr>
          <p:cNvPr id="3" name="İçerik Yer Tutucusu 2">
            <a:extLst>
              <a:ext uri="{FF2B5EF4-FFF2-40B4-BE49-F238E27FC236}">
                <a16:creationId xmlns:a16="http://schemas.microsoft.com/office/drawing/2014/main" id="{FAB9F047-C897-E658-0C50-62E32CB30CB8}"/>
              </a:ext>
            </a:extLst>
          </p:cNvPr>
          <p:cNvSpPr>
            <a:spLocks noGrp="1"/>
          </p:cNvSpPr>
          <p:nvPr>
            <p:ph idx="1"/>
          </p:nvPr>
        </p:nvSpPr>
        <p:spPr/>
        <p:txBody>
          <a:bodyPr>
            <a:normAutofit/>
          </a:bodyPr>
          <a:lstStyle/>
          <a:p>
            <a:pPr marL="342900" indent="-342900">
              <a:buFont typeface="+mj-lt"/>
              <a:buAutoNum type="arabicPeriod"/>
            </a:pPr>
            <a:r>
              <a:rPr lang="tr-TR" sz="2000" dirty="0"/>
              <a:t>Lojistik Regresyon (</a:t>
            </a:r>
            <a:r>
              <a:rPr lang="tr-TR" sz="2000" dirty="0" err="1"/>
              <a:t>Logistic</a:t>
            </a:r>
            <a:r>
              <a:rPr lang="tr-TR" sz="2000" dirty="0"/>
              <a:t> </a:t>
            </a:r>
            <a:r>
              <a:rPr lang="tr-TR" sz="2000" dirty="0" err="1"/>
              <a:t>Regression</a:t>
            </a:r>
            <a:r>
              <a:rPr lang="tr-TR" sz="2000" dirty="0"/>
              <a:t>)</a:t>
            </a:r>
          </a:p>
          <a:p>
            <a:pPr marL="342900" indent="-342900">
              <a:buFont typeface="+mj-lt"/>
              <a:buAutoNum type="arabicPeriod"/>
            </a:pPr>
            <a:r>
              <a:rPr lang="tr-TR" sz="2000" dirty="0"/>
              <a:t>K-En Yakın Komşu (KNN)</a:t>
            </a:r>
          </a:p>
          <a:p>
            <a:pPr marL="342900" indent="-342900">
              <a:buFont typeface="+mj-lt"/>
              <a:buAutoNum type="arabicPeriod"/>
            </a:pPr>
            <a:r>
              <a:rPr lang="tr-TR" sz="2000" dirty="0"/>
              <a:t>Rastgele Orman (</a:t>
            </a:r>
            <a:r>
              <a:rPr lang="tr-TR" sz="2000" dirty="0" err="1"/>
              <a:t>Random</a:t>
            </a:r>
            <a:r>
              <a:rPr lang="tr-TR" sz="2000" dirty="0"/>
              <a:t> </a:t>
            </a:r>
            <a:r>
              <a:rPr lang="tr-TR" sz="2000" dirty="0" err="1"/>
              <a:t>Forest</a:t>
            </a:r>
            <a:r>
              <a:rPr lang="tr-TR" sz="2000" dirty="0"/>
              <a:t>)</a:t>
            </a:r>
          </a:p>
        </p:txBody>
      </p:sp>
    </p:spTree>
    <p:extLst>
      <p:ext uri="{BB962C8B-B14F-4D97-AF65-F5344CB8AC3E}">
        <p14:creationId xmlns:p14="http://schemas.microsoft.com/office/powerpoint/2010/main" val="3980954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A67479-BEDC-BAA9-50C1-1E81F6D40B47}"/>
              </a:ext>
            </a:extLst>
          </p:cNvPr>
          <p:cNvSpPr>
            <a:spLocks noGrp="1"/>
          </p:cNvSpPr>
          <p:nvPr>
            <p:ph type="title"/>
          </p:nvPr>
        </p:nvSpPr>
        <p:spPr>
          <a:xfrm>
            <a:off x="2231136" y="538521"/>
            <a:ext cx="7729728" cy="1188720"/>
          </a:xfrm>
        </p:spPr>
        <p:txBody>
          <a:bodyPr/>
          <a:lstStyle/>
          <a:p>
            <a:r>
              <a:rPr lang="tr-TR" dirty="0" err="1"/>
              <a:t>Logistic</a:t>
            </a:r>
            <a:r>
              <a:rPr lang="tr-TR" dirty="0"/>
              <a:t> </a:t>
            </a:r>
            <a:r>
              <a:rPr lang="tr-TR" dirty="0" err="1"/>
              <a:t>Regression</a:t>
            </a:r>
            <a:endParaRPr lang="tr-TR" dirty="0"/>
          </a:p>
        </p:txBody>
      </p:sp>
      <p:sp>
        <p:nvSpPr>
          <p:cNvPr id="3" name="İçerik Yer Tutucusu 2">
            <a:extLst>
              <a:ext uri="{FF2B5EF4-FFF2-40B4-BE49-F238E27FC236}">
                <a16:creationId xmlns:a16="http://schemas.microsoft.com/office/drawing/2014/main" id="{10A1C0BC-C72F-545B-1E40-E96736FA8EB0}"/>
              </a:ext>
            </a:extLst>
          </p:cNvPr>
          <p:cNvSpPr>
            <a:spLocks noGrp="1"/>
          </p:cNvSpPr>
          <p:nvPr>
            <p:ph idx="1"/>
          </p:nvPr>
        </p:nvSpPr>
        <p:spPr>
          <a:xfrm>
            <a:off x="197223" y="2012289"/>
            <a:ext cx="11116236" cy="1188721"/>
          </a:xfrm>
        </p:spPr>
        <p:txBody>
          <a:bodyPr>
            <a:normAutofit/>
          </a:bodyPr>
          <a:lstStyle/>
          <a:p>
            <a:r>
              <a:rPr lang="tr-TR" sz="2000" dirty="0"/>
              <a:t>Lojistik regresyon, ikili sınıflandırma problemlerinde yaygın olarak kullanılan bir modeldir. Hedef değişkenin iki sınıfından birine ait olma olasılığını tahmin eder.</a:t>
            </a:r>
          </a:p>
        </p:txBody>
      </p:sp>
      <p:pic>
        <p:nvPicPr>
          <p:cNvPr id="5" name="Resim 4">
            <a:extLst>
              <a:ext uri="{FF2B5EF4-FFF2-40B4-BE49-F238E27FC236}">
                <a16:creationId xmlns:a16="http://schemas.microsoft.com/office/drawing/2014/main" id="{132EB757-BB9A-6C7E-8AD9-13B5F0CE32F9}"/>
              </a:ext>
            </a:extLst>
          </p:cNvPr>
          <p:cNvPicPr>
            <a:picLocks noChangeAspect="1"/>
          </p:cNvPicPr>
          <p:nvPr/>
        </p:nvPicPr>
        <p:blipFill>
          <a:blip r:embed="rId2"/>
          <a:stretch>
            <a:fillRect/>
          </a:stretch>
        </p:blipFill>
        <p:spPr>
          <a:xfrm>
            <a:off x="197223" y="3486058"/>
            <a:ext cx="8297634" cy="3179205"/>
          </a:xfrm>
          <a:prstGeom prst="rect">
            <a:avLst/>
          </a:prstGeom>
        </p:spPr>
      </p:pic>
      <p:sp>
        <p:nvSpPr>
          <p:cNvPr id="8" name="Metin kutusu 7">
            <a:extLst>
              <a:ext uri="{FF2B5EF4-FFF2-40B4-BE49-F238E27FC236}">
                <a16:creationId xmlns:a16="http://schemas.microsoft.com/office/drawing/2014/main" id="{29E3F2D9-97A4-1463-D091-56229ABAAAAE}"/>
              </a:ext>
            </a:extLst>
          </p:cNvPr>
          <p:cNvSpPr txBox="1"/>
          <p:nvPr/>
        </p:nvSpPr>
        <p:spPr>
          <a:xfrm>
            <a:off x="8666922" y="3559967"/>
            <a:ext cx="3017138" cy="2862322"/>
          </a:xfrm>
          <a:prstGeom prst="rect">
            <a:avLst/>
          </a:prstGeom>
          <a:noFill/>
        </p:spPr>
        <p:txBody>
          <a:bodyPr wrap="square">
            <a:spAutoFit/>
          </a:bodyPr>
          <a:lstStyle/>
          <a:p>
            <a:r>
              <a:rPr lang="tr-TR" sz="2000" dirty="0" err="1"/>
              <a:t>max_iter</a:t>
            </a:r>
            <a:r>
              <a:rPr lang="tr-TR" sz="2000" dirty="0"/>
              <a:t>=1000: Maksimum iterasyon sayısı, modelin öğrenme sürecini kontrol eder.</a:t>
            </a:r>
          </a:p>
          <a:p>
            <a:endParaRPr lang="tr-TR" sz="2000" dirty="0"/>
          </a:p>
          <a:p>
            <a:r>
              <a:rPr lang="tr-TR" sz="2000" dirty="0"/>
              <a:t>C=0.01: </a:t>
            </a:r>
            <a:r>
              <a:rPr lang="tr-TR" sz="2000" dirty="0" err="1"/>
              <a:t>Düzenlileştirici</a:t>
            </a:r>
            <a:r>
              <a:rPr lang="tr-TR" sz="2000" dirty="0"/>
              <a:t> parametre, modelin aşırı uyum yapmasını (</a:t>
            </a:r>
            <a:r>
              <a:rPr lang="tr-TR" sz="2000" dirty="0" err="1"/>
              <a:t>overfitting</a:t>
            </a:r>
            <a:r>
              <a:rPr lang="tr-TR" sz="2000" dirty="0"/>
              <a:t>) önler.</a:t>
            </a:r>
          </a:p>
        </p:txBody>
      </p:sp>
    </p:spTree>
    <p:extLst>
      <p:ext uri="{BB962C8B-B14F-4D97-AF65-F5344CB8AC3E}">
        <p14:creationId xmlns:p14="http://schemas.microsoft.com/office/powerpoint/2010/main" val="103720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9DB8CA-6B2A-4668-107C-757C8CECBDB6}"/>
              </a:ext>
            </a:extLst>
          </p:cNvPr>
          <p:cNvSpPr>
            <a:spLocks noGrp="1"/>
          </p:cNvSpPr>
          <p:nvPr>
            <p:ph type="title"/>
          </p:nvPr>
        </p:nvSpPr>
        <p:spPr/>
        <p:txBody>
          <a:bodyPr/>
          <a:lstStyle/>
          <a:p>
            <a:r>
              <a:rPr lang="tr-TR" dirty="0" err="1"/>
              <a:t>knn</a:t>
            </a:r>
            <a:endParaRPr lang="tr-TR" dirty="0"/>
          </a:p>
        </p:txBody>
      </p:sp>
      <p:sp>
        <p:nvSpPr>
          <p:cNvPr id="3" name="İçerik Yer Tutucusu 2">
            <a:extLst>
              <a:ext uri="{FF2B5EF4-FFF2-40B4-BE49-F238E27FC236}">
                <a16:creationId xmlns:a16="http://schemas.microsoft.com/office/drawing/2014/main" id="{359E25EB-23D3-E437-D80F-722186ECE201}"/>
              </a:ext>
            </a:extLst>
          </p:cNvPr>
          <p:cNvSpPr>
            <a:spLocks noGrp="1"/>
          </p:cNvSpPr>
          <p:nvPr>
            <p:ph idx="1"/>
          </p:nvPr>
        </p:nvSpPr>
        <p:spPr>
          <a:xfrm>
            <a:off x="456124" y="2476679"/>
            <a:ext cx="11493706" cy="952321"/>
          </a:xfrm>
        </p:spPr>
        <p:txBody>
          <a:bodyPr>
            <a:normAutofit/>
          </a:bodyPr>
          <a:lstStyle/>
          <a:p>
            <a:r>
              <a:rPr lang="tr-TR" sz="2000" dirty="0"/>
              <a:t>K-En Yakın Komşu algoritması, veri noktalarını komşularının çoğunluğuna göre sınıflandırır. KNN, eğitim aşamasında sadece veri noktalarını saklar ve sınıflandırma aşamasında en yakın K komşuya göre karar verir.</a:t>
            </a:r>
          </a:p>
        </p:txBody>
      </p:sp>
      <p:pic>
        <p:nvPicPr>
          <p:cNvPr id="6" name="Resim 5">
            <a:extLst>
              <a:ext uri="{FF2B5EF4-FFF2-40B4-BE49-F238E27FC236}">
                <a16:creationId xmlns:a16="http://schemas.microsoft.com/office/drawing/2014/main" id="{FA692F15-D162-F34E-26DA-F9E978830316}"/>
              </a:ext>
            </a:extLst>
          </p:cNvPr>
          <p:cNvPicPr>
            <a:picLocks noChangeAspect="1"/>
          </p:cNvPicPr>
          <p:nvPr/>
        </p:nvPicPr>
        <p:blipFill>
          <a:blip r:embed="rId2"/>
          <a:stretch>
            <a:fillRect/>
          </a:stretch>
        </p:blipFill>
        <p:spPr>
          <a:xfrm>
            <a:off x="3757809" y="3392468"/>
            <a:ext cx="8192022" cy="3245193"/>
          </a:xfrm>
          <a:prstGeom prst="rect">
            <a:avLst/>
          </a:prstGeom>
        </p:spPr>
      </p:pic>
      <p:sp>
        <p:nvSpPr>
          <p:cNvPr id="8" name="Metin kutusu 7">
            <a:extLst>
              <a:ext uri="{FF2B5EF4-FFF2-40B4-BE49-F238E27FC236}">
                <a16:creationId xmlns:a16="http://schemas.microsoft.com/office/drawing/2014/main" id="{66B08290-2123-CC1A-93B9-727C52AA5AC1}"/>
              </a:ext>
            </a:extLst>
          </p:cNvPr>
          <p:cNvSpPr txBox="1"/>
          <p:nvPr/>
        </p:nvSpPr>
        <p:spPr>
          <a:xfrm>
            <a:off x="644015" y="3752267"/>
            <a:ext cx="2875799" cy="1200329"/>
          </a:xfrm>
          <a:prstGeom prst="rect">
            <a:avLst/>
          </a:prstGeom>
          <a:noFill/>
        </p:spPr>
        <p:txBody>
          <a:bodyPr wrap="square">
            <a:spAutoFit/>
          </a:bodyPr>
          <a:lstStyle/>
          <a:p>
            <a:r>
              <a:rPr lang="tr-TR" dirty="0" err="1"/>
              <a:t>n_neighbors</a:t>
            </a:r>
            <a:r>
              <a:rPr lang="tr-TR" dirty="0"/>
              <a:t>=10: Komşu sayısı, sınıflandırma yapılırken dikkate alınan en yakın komşu sayısını belirtir.</a:t>
            </a:r>
          </a:p>
        </p:txBody>
      </p:sp>
    </p:spTree>
    <p:extLst>
      <p:ext uri="{BB962C8B-B14F-4D97-AF65-F5344CB8AC3E}">
        <p14:creationId xmlns:p14="http://schemas.microsoft.com/office/powerpoint/2010/main" val="2943452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2BCFA9-5326-3D46-83C9-4F909BF68469}"/>
              </a:ext>
            </a:extLst>
          </p:cNvPr>
          <p:cNvSpPr>
            <a:spLocks noGrp="1"/>
          </p:cNvSpPr>
          <p:nvPr>
            <p:ph type="title"/>
          </p:nvPr>
        </p:nvSpPr>
        <p:spPr/>
        <p:txBody>
          <a:bodyPr/>
          <a:lstStyle/>
          <a:p>
            <a:r>
              <a:rPr lang="tr-TR" dirty="0" err="1"/>
              <a:t>Random</a:t>
            </a:r>
            <a:r>
              <a:rPr lang="tr-TR" dirty="0"/>
              <a:t> </a:t>
            </a:r>
            <a:r>
              <a:rPr lang="tr-TR" dirty="0" err="1"/>
              <a:t>Forest</a:t>
            </a:r>
            <a:endParaRPr lang="tr-TR" dirty="0"/>
          </a:p>
        </p:txBody>
      </p:sp>
      <p:sp>
        <p:nvSpPr>
          <p:cNvPr id="3" name="İçerik Yer Tutucusu 2">
            <a:extLst>
              <a:ext uri="{FF2B5EF4-FFF2-40B4-BE49-F238E27FC236}">
                <a16:creationId xmlns:a16="http://schemas.microsoft.com/office/drawing/2014/main" id="{0FF1A40D-BA81-9525-A210-8B5FA7FD809C}"/>
              </a:ext>
            </a:extLst>
          </p:cNvPr>
          <p:cNvSpPr>
            <a:spLocks noGrp="1"/>
          </p:cNvSpPr>
          <p:nvPr>
            <p:ph idx="1"/>
          </p:nvPr>
        </p:nvSpPr>
        <p:spPr>
          <a:xfrm>
            <a:off x="475072" y="2315926"/>
            <a:ext cx="11547210" cy="3101983"/>
          </a:xfrm>
        </p:spPr>
        <p:txBody>
          <a:bodyPr>
            <a:normAutofit/>
          </a:bodyPr>
          <a:lstStyle/>
          <a:p>
            <a:r>
              <a:rPr lang="tr-TR" sz="2000" dirty="0" err="1"/>
              <a:t>Random</a:t>
            </a:r>
            <a:r>
              <a:rPr lang="tr-TR" sz="2000" dirty="0"/>
              <a:t> </a:t>
            </a:r>
            <a:r>
              <a:rPr lang="tr-TR" sz="2000" dirty="0" err="1"/>
              <a:t>Forest</a:t>
            </a:r>
            <a:r>
              <a:rPr lang="tr-TR" sz="2000" dirty="0"/>
              <a:t>, birden fazla karar ağacının birleştirilmesiyle oluşturulan bir topluluk öğrenme yöntemidir. Her bir karar ağacı veri setinin farklı bir alt kümesi ve özniteliklerinin bir alt kümesi kullanılarak eğitilir. Nihai sınıflandırma tüm ağaçların çoğunluk oyuna göre yapılır.</a:t>
            </a:r>
          </a:p>
        </p:txBody>
      </p:sp>
      <p:pic>
        <p:nvPicPr>
          <p:cNvPr id="5" name="Resim 4">
            <a:extLst>
              <a:ext uri="{FF2B5EF4-FFF2-40B4-BE49-F238E27FC236}">
                <a16:creationId xmlns:a16="http://schemas.microsoft.com/office/drawing/2014/main" id="{D73DE00F-C080-930D-9FF3-5E4621E9D11F}"/>
              </a:ext>
            </a:extLst>
          </p:cNvPr>
          <p:cNvPicPr>
            <a:picLocks noChangeAspect="1"/>
          </p:cNvPicPr>
          <p:nvPr/>
        </p:nvPicPr>
        <p:blipFill>
          <a:blip r:embed="rId2"/>
          <a:stretch>
            <a:fillRect/>
          </a:stretch>
        </p:blipFill>
        <p:spPr>
          <a:xfrm>
            <a:off x="3629586" y="3429000"/>
            <a:ext cx="8392696" cy="3315163"/>
          </a:xfrm>
          <a:prstGeom prst="rect">
            <a:avLst/>
          </a:prstGeom>
        </p:spPr>
      </p:pic>
      <p:sp>
        <p:nvSpPr>
          <p:cNvPr id="7" name="Metin kutusu 6">
            <a:extLst>
              <a:ext uri="{FF2B5EF4-FFF2-40B4-BE49-F238E27FC236}">
                <a16:creationId xmlns:a16="http://schemas.microsoft.com/office/drawing/2014/main" id="{F7A107FD-9E5E-4CAF-D9C9-D0E1CF270901}"/>
              </a:ext>
            </a:extLst>
          </p:cNvPr>
          <p:cNvSpPr txBox="1"/>
          <p:nvPr/>
        </p:nvSpPr>
        <p:spPr>
          <a:xfrm>
            <a:off x="730685" y="3754677"/>
            <a:ext cx="2626290" cy="2308324"/>
          </a:xfrm>
          <a:prstGeom prst="rect">
            <a:avLst/>
          </a:prstGeom>
          <a:noFill/>
        </p:spPr>
        <p:txBody>
          <a:bodyPr wrap="square">
            <a:spAutoFit/>
          </a:bodyPr>
          <a:lstStyle/>
          <a:p>
            <a:r>
              <a:rPr lang="tr-TR" dirty="0" err="1"/>
              <a:t>n_estimators</a:t>
            </a:r>
            <a:r>
              <a:rPr lang="tr-TR" dirty="0"/>
              <a:t>=1000: Modelde kullanılacak karar ağacı sayısı.</a:t>
            </a:r>
          </a:p>
          <a:p>
            <a:endParaRPr lang="tr-TR" dirty="0"/>
          </a:p>
          <a:p>
            <a:r>
              <a:rPr lang="tr-TR" dirty="0" err="1"/>
              <a:t>max_depth</a:t>
            </a:r>
            <a:r>
              <a:rPr lang="tr-TR" dirty="0"/>
              <a:t>=20: Her bir ağacın maksimum derinliği, modelin aşırı uyum yapmasını önler.</a:t>
            </a:r>
          </a:p>
        </p:txBody>
      </p:sp>
    </p:spTree>
    <p:extLst>
      <p:ext uri="{BB962C8B-B14F-4D97-AF65-F5344CB8AC3E}">
        <p14:creationId xmlns:p14="http://schemas.microsoft.com/office/powerpoint/2010/main" val="1470153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EE6CDF7-6782-A597-073B-780180628BB0}"/>
              </a:ext>
            </a:extLst>
          </p:cNvPr>
          <p:cNvSpPr>
            <a:spLocks noGrp="1"/>
          </p:cNvSpPr>
          <p:nvPr>
            <p:ph idx="1"/>
          </p:nvPr>
        </p:nvSpPr>
        <p:spPr>
          <a:xfrm>
            <a:off x="2231136" y="1878008"/>
            <a:ext cx="7729728" cy="3101983"/>
          </a:xfrm>
        </p:spPr>
        <p:txBody>
          <a:bodyPr/>
          <a:lstStyle/>
          <a:p>
            <a:r>
              <a:rPr lang="tr-TR" dirty="0"/>
              <a:t>Projemizde eğitim ve test verilerinin ayrılması, </a:t>
            </a:r>
            <a:r>
              <a:rPr lang="tr-TR" dirty="0" err="1"/>
              <a:t>train_test_split</a:t>
            </a:r>
            <a:r>
              <a:rPr lang="tr-TR" dirty="0"/>
              <a:t> fonksiyonu kullanılarak gerçekleştirilmiştir. Bu fonksiyon, veri setini belirli bir oranla eğitim ve test setlerine böler. Örneğinizde, PCA ile boyutları azaltılmış özellikler ve hedef değişken (</a:t>
            </a:r>
            <a:r>
              <a:rPr lang="tr-TR" dirty="0" err="1"/>
              <a:t>death_from_cancer</a:t>
            </a:r>
            <a:r>
              <a:rPr lang="tr-TR" dirty="0"/>
              <a:t>) kullanılır.</a:t>
            </a:r>
          </a:p>
          <a:p>
            <a:endParaRPr lang="tr-TR" dirty="0"/>
          </a:p>
          <a:p>
            <a:r>
              <a:rPr lang="tr-TR" dirty="0"/>
              <a:t>Eğitim seti, modelin öğrenmesi için kullanılırken, test seti modelin doğruluğunu ve genelleme yeteneğini değerlendirmek için kullanılır.</a:t>
            </a:r>
          </a:p>
        </p:txBody>
      </p:sp>
    </p:spTree>
    <p:extLst>
      <p:ext uri="{BB962C8B-B14F-4D97-AF65-F5344CB8AC3E}">
        <p14:creationId xmlns:p14="http://schemas.microsoft.com/office/powerpoint/2010/main" val="1915964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080B19-EF92-84B4-BD75-AA50F0802F15}"/>
              </a:ext>
            </a:extLst>
          </p:cNvPr>
          <p:cNvSpPr>
            <a:spLocks noGrp="1"/>
          </p:cNvSpPr>
          <p:nvPr>
            <p:ph type="title"/>
          </p:nvPr>
        </p:nvSpPr>
        <p:spPr/>
        <p:txBody>
          <a:bodyPr/>
          <a:lstStyle/>
          <a:p>
            <a:r>
              <a:rPr lang="tr-TR" dirty="0"/>
              <a:t>MEME KANSERİ</a:t>
            </a:r>
          </a:p>
        </p:txBody>
      </p:sp>
      <p:sp>
        <p:nvSpPr>
          <p:cNvPr id="3" name="İçerik Yer Tutucusu 2">
            <a:extLst>
              <a:ext uri="{FF2B5EF4-FFF2-40B4-BE49-F238E27FC236}">
                <a16:creationId xmlns:a16="http://schemas.microsoft.com/office/drawing/2014/main" id="{75E8A6D3-052F-F207-53D5-E197CE203AC0}"/>
              </a:ext>
            </a:extLst>
          </p:cNvPr>
          <p:cNvSpPr>
            <a:spLocks noGrp="1"/>
          </p:cNvSpPr>
          <p:nvPr>
            <p:ph idx="1"/>
          </p:nvPr>
        </p:nvSpPr>
        <p:spPr/>
        <p:txBody>
          <a:bodyPr>
            <a:normAutofit/>
          </a:bodyPr>
          <a:lstStyle/>
          <a:p>
            <a:r>
              <a:rPr lang="tr-TR" sz="2000" dirty="0"/>
              <a:t>Meme kanseri, meme dokusundaki hücrelerin kontrolsüz ve anormal bir şekilde büyümesi sonucu ortaya çıkan bir kanser türüdür. </a:t>
            </a:r>
          </a:p>
          <a:p>
            <a:r>
              <a:rPr lang="tr-TR" sz="2000" dirty="0"/>
              <a:t>Meme kanseri dünya genelinde kadınlarda en sık görülen kanser türlerinden biridir ve erken teşhisin önemi büyüktür.</a:t>
            </a:r>
          </a:p>
        </p:txBody>
      </p:sp>
    </p:spTree>
    <p:extLst>
      <p:ext uri="{BB962C8B-B14F-4D97-AF65-F5344CB8AC3E}">
        <p14:creationId xmlns:p14="http://schemas.microsoft.com/office/powerpoint/2010/main" val="2973231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24C1A4D7-F363-B83E-2D97-6336DF30FD2A}"/>
              </a:ext>
            </a:extLst>
          </p:cNvPr>
          <p:cNvPicPr>
            <a:picLocks noGrp="1" noChangeAspect="1"/>
          </p:cNvPicPr>
          <p:nvPr>
            <p:ph idx="1"/>
          </p:nvPr>
        </p:nvPicPr>
        <p:blipFill>
          <a:blip r:embed="rId2"/>
          <a:stretch>
            <a:fillRect/>
          </a:stretch>
        </p:blipFill>
        <p:spPr>
          <a:xfrm>
            <a:off x="214802" y="294845"/>
            <a:ext cx="6736510" cy="4850896"/>
          </a:xfrm>
        </p:spPr>
      </p:pic>
      <p:pic>
        <p:nvPicPr>
          <p:cNvPr id="7" name="Resim 6">
            <a:extLst>
              <a:ext uri="{FF2B5EF4-FFF2-40B4-BE49-F238E27FC236}">
                <a16:creationId xmlns:a16="http://schemas.microsoft.com/office/drawing/2014/main" id="{93CDFD27-6AE4-9E60-BC0A-1290E54C18C2}"/>
              </a:ext>
            </a:extLst>
          </p:cNvPr>
          <p:cNvPicPr>
            <a:picLocks noChangeAspect="1"/>
          </p:cNvPicPr>
          <p:nvPr/>
        </p:nvPicPr>
        <p:blipFill>
          <a:blip r:embed="rId3"/>
          <a:stretch>
            <a:fillRect/>
          </a:stretch>
        </p:blipFill>
        <p:spPr>
          <a:xfrm>
            <a:off x="214801" y="5145741"/>
            <a:ext cx="6736509" cy="1444624"/>
          </a:xfrm>
          <a:prstGeom prst="rect">
            <a:avLst/>
          </a:prstGeom>
        </p:spPr>
      </p:pic>
      <p:sp>
        <p:nvSpPr>
          <p:cNvPr id="2" name="Başlık 1">
            <a:extLst>
              <a:ext uri="{FF2B5EF4-FFF2-40B4-BE49-F238E27FC236}">
                <a16:creationId xmlns:a16="http://schemas.microsoft.com/office/drawing/2014/main" id="{32383A13-BA85-31FD-155B-38620EB78044}"/>
              </a:ext>
            </a:extLst>
          </p:cNvPr>
          <p:cNvSpPr>
            <a:spLocks noGrp="1"/>
          </p:cNvSpPr>
          <p:nvPr>
            <p:ph type="title"/>
          </p:nvPr>
        </p:nvSpPr>
        <p:spPr>
          <a:xfrm>
            <a:off x="3973441" y="523539"/>
            <a:ext cx="7729728" cy="1188720"/>
          </a:xfrm>
        </p:spPr>
        <p:txBody>
          <a:bodyPr/>
          <a:lstStyle/>
          <a:p>
            <a:r>
              <a:rPr lang="tr-TR" dirty="0"/>
              <a:t>Doğruluk Oranları ve Modellerin Kaydedilmesi</a:t>
            </a:r>
          </a:p>
        </p:txBody>
      </p:sp>
    </p:spTree>
    <p:extLst>
      <p:ext uri="{BB962C8B-B14F-4D97-AF65-F5344CB8AC3E}">
        <p14:creationId xmlns:p14="http://schemas.microsoft.com/office/powerpoint/2010/main" val="398469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D9E3A2-E8A2-8604-A3EA-5809B1CCFE81}"/>
              </a:ext>
            </a:extLst>
          </p:cNvPr>
          <p:cNvSpPr>
            <a:spLocks noGrp="1"/>
          </p:cNvSpPr>
          <p:nvPr>
            <p:ph type="title"/>
          </p:nvPr>
        </p:nvSpPr>
        <p:spPr/>
        <p:txBody>
          <a:bodyPr/>
          <a:lstStyle/>
          <a:p>
            <a:r>
              <a:rPr lang="tr-TR" dirty="0" err="1"/>
              <a:t>Flask</a:t>
            </a:r>
            <a:r>
              <a:rPr lang="tr-TR" dirty="0"/>
              <a:t> uygulaması</a:t>
            </a:r>
          </a:p>
        </p:txBody>
      </p:sp>
    </p:spTree>
    <p:extLst>
      <p:ext uri="{BB962C8B-B14F-4D97-AF65-F5344CB8AC3E}">
        <p14:creationId xmlns:p14="http://schemas.microsoft.com/office/powerpoint/2010/main" val="2401892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00EEB1-CEFD-4CA9-A48D-41764C84DB99}"/>
              </a:ext>
            </a:extLst>
          </p:cNvPr>
          <p:cNvSpPr>
            <a:spLocks noGrp="1"/>
          </p:cNvSpPr>
          <p:nvPr>
            <p:ph type="title"/>
          </p:nvPr>
        </p:nvSpPr>
        <p:spPr/>
        <p:txBody>
          <a:bodyPr/>
          <a:lstStyle/>
          <a:p>
            <a:r>
              <a:rPr lang="tr-TR" dirty="0" err="1"/>
              <a:t>Flask</a:t>
            </a:r>
            <a:r>
              <a:rPr lang="tr-TR" dirty="0"/>
              <a:t> Uygulaması</a:t>
            </a:r>
          </a:p>
        </p:txBody>
      </p:sp>
      <p:sp>
        <p:nvSpPr>
          <p:cNvPr id="3" name="İçerik Yer Tutucusu 2">
            <a:extLst>
              <a:ext uri="{FF2B5EF4-FFF2-40B4-BE49-F238E27FC236}">
                <a16:creationId xmlns:a16="http://schemas.microsoft.com/office/drawing/2014/main" id="{2991C445-2447-822B-6BA1-43F426592824}"/>
              </a:ext>
            </a:extLst>
          </p:cNvPr>
          <p:cNvSpPr>
            <a:spLocks noGrp="1"/>
          </p:cNvSpPr>
          <p:nvPr>
            <p:ph idx="1"/>
          </p:nvPr>
        </p:nvSpPr>
        <p:spPr/>
        <p:txBody>
          <a:bodyPr/>
          <a:lstStyle/>
          <a:p>
            <a:r>
              <a:rPr lang="tr-TR" dirty="0" err="1"/>
              <a:t>Flask</a:t>
            </a:r>
            <a:r>
              <a:rPr lang="tr-TR" dirty="0"/>
              <a:t>, Python ile web uygulamaları geliştirmek için kullanılan bir </a:t>
            </a:r>
            <a:r>
              <a:rPr lang="tr-TR" dirty="0" err="1"/>
              <a:t>framework'tür</a:t>
            </a:r>
            <a:r>
              <a:rPr lang="tr-TR" dirty="0"/>
              <a:t>. Bu projede, kullanıcıların dosya yükleyebileceği, yüklenen dosyanın işlenip tahmin yapılabileceği ve sonuçların gösterileceği bir web uygulaması geliştirilmiştir.</a:t>
            </a:r>
          </a:p>
        </p:txBody>
      </p:sp>
    </p:spTree>
    <p:extLst>
      <p:ext uri="{BB962C8B-B14F-4D97-AF65-F5344CB8AC3E}">
        <p14:creationId xmlns:p14="http://schemas.microsoft.com/office/powerpoint/2010/main" val="1081646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FE94D8-B6AD-BCAF-0424-8E6621767574}"/>
              </a:ext>
            </a:extLst>
          </p:cNvPr>
          <p:cNvSpPr>
            <a:spLocks noGrp="1"/>
          </p:cNvSpPr>
          <p:nvPr>
            <p:ph type="title"/>
          </p:nvPr>
        </p:nvSpPr>
        <p:spPr/>
        <p:txBody>
          <a:bodyPr/>
          <a:lstStyle/>
          <a:p>
            <a:r>
              <a:rPr lang="tr-TR" dirty="0"/>
              <a:t>Ana Sayfa</a:t>
            </a:r>
          </a:p>
        </p:txBody>
      </p:sp>
      <p:sp>
        <p:nvSpPr>
          <p:cNvPr id="3" name="İçerik Yer Tutucusu 2">
            <a:extLst>
              <a:ext uri="{FF2B5EF4-FFF2-40B4-BE49-F238E27FC236}">
                <a16:creationId xmlns:a16="http://schemas.microsoft.com/office/drawing/2014/main" id="{B44A0C4E-C6FD-C7B1-36D3-A04F11196585}"/>
              </a:ext>
            </a:extLst>
          </p:cNvPr>
          <p:cNvSpPr>
            <a:spLocks noGrp="1"/>
          </p:cNvSpPr>
          <p:nvPr>
            <p:ph idx="1"/>
          </p:nvPr>
        </p:nvSpPr>
        <p:spPr>
          <a:xfrm>
            <a:off x="1165412" y="2499091"/>
            <a:ext cx="9610163" cy="929909"/>
          </a:xfrm>
        </p:spPr>
        <p:txBody>
          <a:bodyPr>
            <a:normAutofit/>
          </a:bodyPr>
          <a:lstStyle/>
          <a:p>
            <a:r>
              <a:rPr lang="tr-TR" sz="2400" dirty="0"/>
              <a:t>Ana sayfa, kullanıcıların dosya yükleyebileceği bir arayüz sağlar. Bu arayüzde, kullanıcılar yüklemek istedikleri dosyayı seçip gönderebilirler.</a:t>
            </a:r>
          </a:p>
        </p:txBody>
      </p:sp>
      <p:pic>
        <p:nvPicPr>
          <p:cNvPr id="4" name="Resim 3">
            <a:extLst>
              <a:ext uri="{FF2B5EF4-FFF2-40B4-BE49-F238E27FC236}">
                <a16:creationId xmlns:a16="http://schemas.microsoft.com/office/drawing/2014/main" id="{83DF96DC-3862-FEF8-FA29-EE93CFF830D0}"/>
              </a:ext>
            </a:extLst>
          </p:cNvPr>
          <p:cNvPicPr>
            <a:picLocks noChangeAspect="1"/>
          </p:cNvPicPr>
          <p:nvPr/>
        </p:nvPicPr>
        <p:blipFill rotWithShape="1">
          <a:blip r:embed="rId2"/>
          <a:srcRect l="22628" t="11216" r="22865" b="58544"/>
          <a:stretch/>
        </p:blipFill>
        <p:spPr>
          <a:xfrm>
            <a:off x="2944152" y="3722954"/>
            <a:ext cx="6303696" cy="2629804"/>
          </a:xfrm>
          <a:prstGeom prst="rect">
            <a:avLst/>
          </a:prstGeom>
        </p:spPr>
      </p:pic>
    </p:spTree>
    <p:extLst>
      <p:ext uri="{BB962C8B-B14F-4D97-AF65-F5344CB8AC3E}">
        <p14:creationId xmlns:p14="http://schemas.microsoft.com/office/powerpoint/2010/main" val="2538056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1329BA-417C-123B-5F73-AAC8C9C4AE1D}"/>
              </a:ext>
            </a:extLst>
          </p:cNvPr>
          <p:cNvSpPr>
            <a:spLocks noGrp="1"/>
          </p:cNvSpPr>
          <p:nvPr>
            <p:ph type="title"/>
          </p:nvPr>
        </p:nvSpPr>
        <p:spPr/>
        <p:txBody>
          <a:bodyPr/>
          <a:lstStyle/>
          <a:p>
            <a:r>
              <a:rPr lang="tr-TR" dirty="0"/>
              <a:t>Dosya İşleme</a:t>
            </a:r>
          </a:p>
        </p:txBody>
      </p:sp>
      <p:sp>
        <p:nvSpPr>
          <p:cNvPr id="3" name="İçerik Yer Tutucusu 2">
            <a:extLst>
              <a:ext uri="{FF2B5EF4-FFF2-40B4-BE49-F238E27FC236}">
                <a16:creationId xmlns:a16="http://schemas.microsoft.com/office/drawing/2014/main" id="{5C8AE73D-5324-8B45-7CFD-6AD9FB218681}"/>
              </a:ext>
            </a:extLst>
          </p:cNvPr>
          <p:cNvSpPr>
            <a:spLocks noGrp="1"/>
          </p:cNvSpPr>
          <p:nvPr>
            <p:ph idx="1"/>
          </p:nvPr>
        </p:nvSpPr>
        <p:spPr>
          <a:xfrm>
            <a:off x="2231136" y="2329841"/>
            <a:ext cx="7729728" cy="4271375"/>
          </a:xfrm>
        </p:spPr>
        <p:txBody>
          <a:bodyPr>
            <a:normAutofit/>
          </a:bodyPr>
          <a:lstStyle/>
          <a:p>
            <a:r>
              <a:rPr lang="tr-TR" dirty="0"/>
              <a:t>Yüklenen dosya işlenir ve tahmin yapılır. Kullanıcı bir dosya yükleyip gönderdiğinde, bu dosya güvenli bir şekilde kaydedilir ve işleme alınır.</a:t>
            </a:r>
          </a:p>
          <a:p>
            <a:r>
              <a:rPr lang="tr-TR" b="1" dirty="0"/>
              <a:t>Kullanılan Parametreler</a:t>
            </a:r>
          </a:p>
          <a:p>
            <a:pPr lvl="1"/>
            <a:r>
              <a:rPr lang="tr-TR" sz="1800" dirty="0" err="1"/>
              <a:t>request.files</a:t>
            </a:r>
            <a:r>
              <a:rPr lang="tr-TR" sz="1800" dirty="0"/>
              <a:t>: Yüklenen dosyayı alır.</a:t>
            </a:r>
          </a:p>
          <a:p>
            <a:pPr lvl="1"/>
            <a:r>
              <a:rPr lang="tr-TR" sz="1800" dirty="0" err="1"/>
              <a:t>secure_filename</a:t>
            </a:r>
            <a:r>
              <a:rPr lang="tr-TR" sz="1800" dirty="0"/>
              <a:t>: Dosya adını güvenli hale </a:t>
            </a:r>
            <a:r>
              <a:rPr lang="tr-TR" sz="1800" dirty="0" err="1"/>
              <a:t>getirir.file</a:t>
            </a:r>
            <a:r>
              <a:rPr lang="tr-TR" sz="1800" dirty="0"/>
              <a:t>.</a:t>
            </a:r>
          </a:p>
          <a:p>
            <a:pPr lvl="1"/>
            <a:r>
              <a:rPr lang="tr-TR" sz="1800" dirty="0" err="1"/>
              <a:t>save</a:t>
            </a:r>
            <a:r>
              <a:rPr lang="tr-TR" sz="1800" dirty="0"/>
              <a:t>(</a:t>
            </a:r>
            <a:r>
              <a:rPr lang="tr-TR" sz="1800" dirty="0" err="1"/>
              <a:t>filepath</a:t>
            </a:r>
            <a:r>
              <a:rPr lang="tr-TR" sz="1800" dirty="0"/>
              <a:t>): Dosyayı belirtilen yola kaydeder.</a:t>
            </a:r>
          </a:p>
          <a:p>
            <a:pPr lvl="1"/>
            <a:r>
              <a:rPr lang="tr-TR" sz="1800" dirty="0" err="1"/>
              <a:t>pd.read_csv</a:t>
            </a:r>
            <a:r>
              <a:rPr lang="tr-TR" sz="1800" dirty="0"/>
              <a:t>(</a:t>
            </a:r>
            <a:r>
              <a:rPr lang="tr-TR" sz="1800" dirty="0" err="1"/>
              <a:t>filepath</a:t>
            </a:r>
            <a:r>
              <a:rPr lang="tr-TR" sz="1800" dirty="0"/>
              <a:t>): Dosyayı okur.</a:t>
            </a:r>
          </a:p>
          <a:p>
            <a:pPr lvl="1"/>
            <a:r>
              <a:rPr lang="tr-TR" sz="1800" dirty="0" err="1"/>
              <a:t>preprocess_data</a:t>
            </a:r>
            <a:r>
              <a:rPr lang="tr-TR" sz="1800" dirty="0"/>
              <a:t>(): Veriyi ön işler.</a:t>
            </a:r>
          </a:p>
          <a:p>
            <a:pPr lvl="1"/>
            <a:r>
              <a:rPr lang="tr-TR" sz="1800" dirty="0" err="1"/>
              <a:t>pickle.load</a:t>
            </a:r>
            <a:r>
              <a:rPr lang="tr-TR" sz="1800" dirty="0"/>
              <a:t>(): Kaydedilen </a:t>
            </a:r>
            <a:r>
              <a:rPr lang="tr-TR" sz="1800" dirty="0" err="1"/>
              <a:t>scaler</a:t>
            </a:r>
            <a:r>
              <a:rPr lang="tr-TR" sz="1800" dirty="0"/>
              <a:t>, PCA ve model dosyalarını </a:t>
            </a:r>
            <a:r>
              <a:rPr lang="tr-TR" sz="1800" dirty="0" err="1"/>
              <a:t>yükler.model</a:t>
            </a:r>
            <a:r>
              <a:rPr lang="tr-TR" sz="1800" dirty="0"/>
              <a:t>.</a:t>
            </a:r>
          </a:p>
          <a:p>
            <a:pPr lvl="1"/>
            <a:r>
              <a:rPr lang="tr-TR" sz="1800" dirty="0" err="1"/>
              <a:t>predict_proba</a:t>
            </a:r>
            <a:r>
              <a:rPr lang="tr-TR" sz="1800" dirty="0"/>
              <a:t>(): Ölüm olasılıklarını tahmin eder.</a:t>
            </a:r>
          </a:p>
          <a:p>
            <a:pPr lvl="1"/>
            <a:r>
              <a:rPr lang="tr-TR" sz="1800" dirty="0" err="1"/>
              <a:t>render_template</a:t>
            </a:r>
            <a:r>
              <a:rPr lang="tr-TR" sz="1800" dirty="0"/>
              <a:t>(): Sonuçları bir HTML şablonu ile kullanıcıya gösterir.</a:t>
            </a:r>
          </a:p>
        </p:txBody>
      </p:sp>
    </p:spTree>
    <p:extLst>
      <p:ext uri="{BB962C8B-B14F-4D97-AF65-F5344CB8AC3E}">
        <p14:creationId xmlns:p14="http://schemas.microsoft.com/office/powerpoint/2010/main" val="1484080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2D97CD-C7F4-FF18-949E-AA7243FB2BC6}"/>
              </a:ext>
            </a:extLst>
          </p:cNvPr>
          <p:cNvSpPr>
            <a:spLocks noGrp="1"/>
          </p:cNvSpPr>
          <p:nvPr>
            <p:ph type="title"/>
          </p:nvPr>
        </p:nvSpPr>
        <p:spPr/>
        <p:txBody>
          <a:bodyPr/>
          <a:lstStyle/>
          <a:p>
            <a:r>
              <a:rPr lang="tr-TR" dirty="0"/>
              <a:t>Model seçme</a:t>
            </a:r>
          </a:p>
        </p:txBody>
      </p:sp>
      <p:sp>
        <p:nvSpPr>
          <p:cNvPr id="3" name="İçerik Yer Tutucusu 2">
            <a:extLst>
              <a:ext uri="{FF2B5EF4-FFF2-40B4-BE49-F238E27FC236}">
                <a16:creationId xmlns:a16="http://schemas.microsoft.com/office/drawing/2014/main" id="{84BFE069-DABE-2AEC-B3BF-29163623C316}"/>
              </a:ext>
            </a:extLst>
          </p:cNvPr>
          <p:cNvSpPr>
            <a:spLocks noGrp="1"/>
          </p:cNvSpPr>
          <p:nvPr>
            <p:ph idx="1"/>
          </p:nvPr>
        </p:nvSpPr>
        <p:spPr>
          <a:xfrm>
            <a:off x="2231136" y="2638045"/>
            <a:ext cx="7729728" cy="1019556"/>
          </a:xfrm>
        </p:spPr>
        <p:txBody>
          <a:bodyPr>
            <a:normAutofit/>
          </a:bodyPr>
          <a:lstStyle/>
          <a:p>
            <a:r>
              <a:rPr lang="tr-TR" sz="2400" dirty="0"/>
              <a:t>Kullanıcı, </a:t>
            </a:r>
            <a:r>
              <a:rPr lang="tr-TR" sz="2400" dirty="0" err="1"/>
              <a:t>Logistic</a:t>
            </a:r>
            <a:r>
              <a:rPr lang="tr-TR" sz="2400" dirty="0"/>
              <a:t> </a:t>
            </a:r>
            <a:r>
              <a:rPr lang="tr-TR" sz="2400" dirty="0" err="1"/>
              <a:t>Regression</a:t>
            </a:r>
            <a:r>
              <a:rPr lang="tr-TR" sz="2400" dirty="0"/>
              <a:t>, K-</a:t>
            </a:r>
            <a:r>
              <a:rPr lang="tr-TR" sz="2400" dirty="0" err="1"/>
              <a:t>Nearest</a:t>
            </a:r>
            <a:r>
              <a:rPr lang="tr-TR" sz="2400" dirty="0"/>
              <a:t> </a:t>
            </a:r>
            <a:r>
              <a:rPr lang="tr-TR" sz="2400" dirty="0" err="1"/>
              <a:t>Neighbors</a:t>
            </a:r>
            <a:r>
              <a:rPr lang="tr-TR" sz="2400" dirty="0"/>
              <a:t> veya </a:t>
            </a:r>
            <a:r>
              <a:rPr lang="tr-TR" sz="2400" dirty="0" err="1"/>
              <a:t>Random</a:t>
            </a:r>
            <a:r>
              <a:rPr lang="tr-TR" sz="2400" dirty="0"/>
              <a:t> </a:t>
            </a:r>
            <a:r>
              <a:rPr lang="tr-TR" sz="2400" dirty="0" err="1"/>
              <a:t>Forest</a:t>
            </a:r>
            <a:r>
              <a:rPr lang="tr-TR" sz="2400" dirty="0"/>
              <a:t> modellerinden birini seçer.</a:t>
            </a:r>
          </a:p>
        </p:txBody>
      </p:sp>
      <p:pic>
        <p:nvPicPr>
          <p:cNvPr id="4" name="Resim 3">
            <a:extLst>
              <a:ext uri="{FF2B5EF4-FFF2-40B4-BE49-F238E27FC236}">
                <a16:creationId xmlns:a16="http://schemas.microsoft.com/office/drawing/2014/main" id="{68CF2410-6A9B-4FDB-420B-30EA4C54E0B1}"/>
              </a:ext>
            </a:extLst>
          </p:cNvPr>
          <p:cNvPicPr>
            <a:picLocks noChangeAspect="1"/>
          </p:cNvPicPr>
          <p:nvPr/>
        </p:nvPicPr>
        <p:blipFill rotWithShape="1">
          <a:blip r:embed="rId2"/>
          <a:srcRect l="22416" t="41182" r="21992" b="31447"/>
          <a:stretch/>
        </p:blipFill>
        <p:spPr>
          <a:xfrm>
            <a:off x="2946648" y="3892695"/>
            <a:ext cx="6298704" cy="2331964"/>
          </a:xfrm>
          <a:prstGeom prst="rect">
            <a:avLst/>
          </a:prstGeom>
        </p:spPr>
      </p:pic>
    </p:spTree>
    <p:extLst>
      <p:ext uri="{BB962C8B-B14F-4D97-AF65-F5344CB8AC3E}">
        <p14:creationId xmlns:p14="http://schemas.microsoft.com/office/powerpoint/2010/main" val="2882928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11B041-6616-CF2F-9B09-1EB4423D7862}"/>
              </a:ext>
            </a:extLst>
          </p:cNvPr>
          <p:cNvSpPr>
            <a:spLocks noGrp="1"/>
          </p:cNvSpPr>
          <p:nvPr>
            <p:ph type="title"/>
          </p:nvPr>
        </p:nvSpPr>
        <p:spPr>
          <a:xfrm>
            <a:off x="294759" y="330588"/>
            <a:ext cx="7346118" cy="1032047"/>
          </a:xfrm>
        </p:spPr>
        <p:txBody>
          <a:bodyPr/>
          <a:lstStyle/>
          <a:p>
            <a:r>
              <a:rPr lang="tr-TR" dirty="0"/>
              <a:t>Tahmin Sonuçları</a:t>
            </a:r>
          </a:p>
        </p:txBody>
      </p:sp>
      <p:sp>
        <p:nvSpPr>
          <p:cNvPr id="3" name="İçerik Yer Tutucusu 2">
            <a:extLst>
              <a:ext uri="{FF2B5EF4-FFF2-40B4-BE49-F238E27FC236}">
                <a16:creationId xmlns:a16="http://schemas.microsoft.com/office/drawing/2014/main" id="{E59C11AF-6350-E182-AAD3-A20235A90A71}"/>
              </a:ext>
            </a:extLst>
          </p:cNvPr>
          <p:cNvSpPr>
            <a:spLocks noGrp="1"/>
          </p:cNvSpPr>
          <p:nvPr>
            <p:ph idx="1"/>
          </p:nvPr>
        </p:nvSpPr>
        <p:spPr>
          <a:xfrm>
            <a:off x="294759" y="1723644"/>
            <a:ext cx="4994417" cy="4067556"/>
          </a:xfrm>
        </p:spPr>
        <p:txBody>
          <a:bodyPr/>
          <a:lstStyle/>
          <a:p>
            <a:r>
              <a:rPr lang="tr-TR" sz="2400" dirty="0"/>
              <a:t>Kullanıcıya tahmin sonuçları ve modelin doğruluk oranı gösterilir. Bu bilgiler, kullanıcıların tahminlerin doğruluğunu ve güvenilirliğini anlamalarına yardımcı olur.</a:t>
            </a:r>
          </a:p>
          <a:p>
            <a:endParaRPr lang="tr-TR" dirty="0"/>
          </a:p>
        </p:txBody>
      </p:sp>
      <p:pic>
        <p:nvPicPr>
          <p:cNvPr id="6" name="Resim 5">
            <a:extLst>
              <a:ext uri="{FF2B5EF4-FFF2-40B4-BE49-F238E27FC236}">
                <a16:creationId xmlns:a16="http://schemas.microsoft.com/office/drawing/2014/main" id="{6EF244C6-9047-A88E-A25B-152A459288C4}"/>
              </a:ext>
            </a:extLst>
          </p:cNvPr>
          <p:cNvPicPr>
            <a:picLocks noChangeAspect="1"/>
          </p:cNvPicPr>
          <p:nvPr/>
        </p:nvPicPr>
        <p:blipFill>
          <a:blip r:embed="rId2"/>
          <a:stretch>
            <a:fillRect/>
          </a:stretch>
        </p:blipFill>
        <p:spPr>
          <a:xfrm>
            <a:off x="5289176" y="1544043"/>
            <a:ext cx="6661853" cy="4659533"/>
          </a:xfrm>
          <a:prstGeom prst="rect">
            <a:avLst/>
          </a:prstGeom>
        </p:spPr>
      </p:pic>
    </p:spTree>
    <p:extLst>
      <p:ext uri="{BB962C8B-B14F-4D97-AF65-F5344CB8AC3E}">
        <p14:creationId xmlns:p14="http://schemas.microsoft.com/office/powerpoint/2010/main" val="1557055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A031B9-ED2C-62AA-B0FA-D643946450B4}"/>
              </a:ext>
            </a:extLst>
          </p:cNvPr>
          <p:cNvSpPr>
            <a:spLocks noGrp="1"/>
          </p:cNvSpPr>
          <p:nvPr>
            <p:ph type="title"/>
          </p:nvPr>
        </p:nvSpPr>
        <p:spPr/>
        <p:txBody>
          <a:bodyPr/>
          <a:lstStyle/>
          <a:p>
            <a:r>
              <a:rPr lang="tr-TR" dirty="0"/>
              <a:t>arayüz</a:t>
            </a:r>
          </a:p>
        </p:txBody>
      </p:sp>
    </p:spTree>
    <p:extLst>
      <p:ext uri="{BB962C8B-B14F-4D97-AF65-F5344CB8AC3E}">
        <p14:creationId xmlns:p14="http://schemas.microsoft.com/office/powerpoint/2010/main" val="1772510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3A00BED1-59E4-E696-6A7C-385C2C5350F5}"/>
              </a:ext>
            </a:extLst>
          </p:cNvPr>
          <p:cNvSpPr>
            <a:spLocks noGrp="1"/>
          </p:cNvSpPr>
          <p:nvPr>
            <p:ph idx="1"/>
          </p:nvPr>
        </p:nvSpPr>
        <p:spPr/>
        <p:txBody>
          <a:bodyPr/>
          <a:lstStyle/>
          <a:p>
            <a:endParaRPr lang="tr-TR"/>
          </a:p>
        </p:txBody>
      </p:sp>
      <p:pic>
        <p:nvPicPr>
          <p:cNvPr id="11" name="Resim 10">
            <a:extLst>
              <a:ext uri="{FF2B5EF4-FFF2-40B4-BE49-F238E27FC236}">
                <a16:creationId xmlns:a16="http://schemas.microsoft.com/office/drawing/2014/main" id="{28088A39-6CD6-EE00-AF84-30F50056D74B}"/>
              </a:ext>
            </a:extLst>
          </p:cNvPr>
          <p:cNvPicPr>
            <a:picLocks noChangeAspect="1"/>
          </p:cNvPicPr>
          <p:nvPr/>
        </p:nvPicPr>
        <p:blipFill>
          <a:blip r:embed="rId2"/>
          <a:stretch>
            <a:fillRect/>
          </a:stretch>
        </p:blipFill>
        <p:spPr>
          <a:xfrm>
            <a:off x="1871073" y="251969"/>
            <a:ext cx="8449854" cy="6354062"/>
          </a:xfrm>
          <a:prstGeom prst="rect">
            <a:avLst/>
          </a:prstGeom>
        </p:spPr>
      </p:pic>
    </p:spTree>
    <p:extLst>
      <p:ext uri="{BB962C8B-B14F-4D97-AF65-F5344CB8AC3E}">
        <p14:creationId xmlns:p14="http://schemas.microsoft.com/office/powerpoint/2010/main" val="1621874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C34271F9-52E6-D700-42CB-E94A05FBC685}"/>
              </a:ext>
            </a:extLst>
          </p:cNvPr>
          <p:cNvSpPr>
            <a:spLocks noGrp="1"/>
          </p:cNvSpPr>
          <p:nvPr>
            <p:ph idx="1"/>
          </p:nvPr>
        </p:nvSpPr>
        <p:spPr/>
        <p:txBody>
          <a:bodyPr/>
          <a:lstStyle/>
          <a:p>
            <a:endParaRPr lang="tr-TR"/>
          </a:p>
        </p:txBody>
      </p:sp>
      <p:pic>
        <p:nvPicPr>
          <p:cNvPr id="9" name="Resim 8">
            <a:extLst>
              <a:ext uri="{FF2B5EF4-FFF2-40B4-BE49-F238E27FC236}">
                <a16:creationId xmlns:a16="http://schemas.microsoft.com/office/drawing/2014/main" id="{315ECD79-97E8-BB21-15AC-D0B2BE306A65}"/>
              </a:ext>
            </a:extLst>
          </p:cNvPr>
          <p:cNvPicPr>
            <a:picLocks noChangeAspect="1"/>
          </p:cNvPicPr>
          <p:nvPr/>
        </p:nvPicPr>
        <p:blipFill>
          <a:blip r:embed="rId2"/>
          <a:stretch>
            <a:fillRect/>
          </a:stretch>
        </p:blipFill>
        <p:spPr>
          <a:xfrm>
            <a:off x="1875836" y="394446"/>
            <a:ext cx="8440328" cy="6059163"/>
          </a:xfrm>
          <a:prstGeom prst="rect">
            <a:avLst/>
          </a:prstGeom>
        </p:spPr>
      </p:pic>
    </p:spTree>
    <p:extLst>
      <p:ext uri="{BB962C8B-B14F-4D97-AF65-F5344CB8AC3E}">
        <p14:creationId xmlns:p14="http://schemas.microsoft.com/office/powerpoint/2010/main" val="1558064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CF7152-6236-9168-160F-C504BFA903D9}"/>
              </a:ext>
            </a:extLst>
          </p:cNvPr>
          <p:cNvSpPr>
            <a:spLocks noGrp="1"/>
          </p:cNvSpPr>
          <p:nvPr>
            <p:ph type="title"/>
          </p:nvPr>
        </p:nvSpPr>
        <p:spPr/>
        <p:txBody>
          <a:bodyPr/>
          <a:lstStyle/>
          <a:p>
            <a:r>
              <a:rPr lang="tr-TR" dirty="0"/>
              <a:t>Meme kanserinde ölüm riski</a:t>
            </a:r>
          </a:p>
        </p:txBody>
      </p:sp>
      <p:sp>
        <p:nvSpPr>
          <p:cNvPr id="3" name="İçerik Yer Tutucusu 2">
            <a:extLst>
              <a:ext uri="{FF2B5EF4-FFF2-40B4-BE49-F238E27FC236}">
                <a16:creationId xmlns:a16="http://schemas.microsoft.com/office/drawing/2014/main" id="{1BE5067F-74A4-6C04-048A-719410CC2E35}"/>
              </a:ext>
            </a:extLst>
          </p:cNvPr>
          <p:cNvSpPr>
            <a:spLocks noGrp="1"/>
          </p:cNvSpPr>
          <p:nvPr>
            <p:ph idx="1"/>
          </p:nvPr>
        </p:nvSpPr>
        <p:spPr/>
        <p:txBody>
          <a:bodyPr/>
          <a:lstStyle/>
          <a:p>
            <a:r>
              <a:rPr lang="tr-TR" dirty="0"/>
              <a:t>Meme kanseri hastalarının ölümü, hastalığın erken evrelerinde teşhis edilmediğinde veya uygun tedavi alınmadığında gerçekleşebilir. Makine öğrenmesi, hastaların risk faktörlerini değerlendirmek ve tedavi süreçlerini optimize etmek için önemli bir araç olabilir. Örneğin, belirli bir hastanın </a:t>
            </a:r>
            <a:r>
              <a:rPr lang="tr-TR" dirty="0" err="1"/>
              <a:t>prognozunu</a:t>
            </a:r>
            <a:r>
              <a:rPr lang="tr-TR" dirty="0"/>
              <a:t> değerlendirmek için kullanılan bir model, doktorlara daha bilinçli tedavi kararları almak için yardımcı olabilir ve hastaların sağ kalım süreçlerini iyileştirebilir.</a:t>
            </a:r>
          </a:p>
        </p:txBody>
      </p:sp>
    </p:spTree>
    <p:extLst>
      <p:ext uri="{BB962C8B-B14F-4D97-AF65-F5344CB8AC3E}">
        <p14:creationId xmlns:p14="http://schemas.microsoft.com/office/powerpoint/2010/main" val="3133808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934C5B96-04BA-43D1-F67B-A639BF169225}"/>
              </a:ext>
            </a:extLst>
          </p:cNvPr>
          <p:cNvSpPr>
            <a:spLocks noGrp="1"/>
          </p:cNvSpPr>
          <p:nvPr>
            <p:ph idx="1"/>
          </p:nvPr>
        </p:nvSpPr>
        <p:spPr/>
        <p:txBody>
          <a:bodyPr/>
          <a:lstStyle/>
          <a:p>
            <a:endParaRPr lang="tr-TR"/>
          </a:p>
        </p:txBody>
      </p:sp>
      <p:pic>
        <p:nvPicPr>
          <p:cNvPr id="9" name="Resim 8">
            <a:extLst>
              <a:ext uri="{FF2B5EF4-FFF2-40B4-BE49-F238E27FC236}">
                <a16:creationId xmlns:a16="http://schemas.microsoft.com/office/drawing/2014/main" id="{E7868F19-1581-2F97-8BD2-4EFBD4D2F258}"/>
              </a:ext>
            </a:extLst>
          </p:cNvPr>
          <p:cNvPicPr>
            <a:picLocks noChangeAspect="1"/>
          </p:cNvPicPr>
          <p:nvPr/>
        </p:nvPicPr>
        <p:blipFill>
          <a:blip r:embed="rId2"/>
          <a:stretch>
            <a:fillRect/>
          </a:stretch>
        </p:blipFill>
        <p:spPr>
          <a:xfrm>
            <a:off x="1894888" y="399627"/>
            <a:ext cx="8402223" cy="6058746"/>
          </a:xfrm>
          <a:prstGeom prst="rect">
            <a:avLst/>
          </a:prstGeom>
        </p:spPr>
      </p:pic>
    </p:spTree>
    <p:extLst>
      <p:ext uri="{BB962C8B-B14F-4D97-AF65-F5344CB8AC3E}">
        <p14:creationId xmlns:p14="http://schemas.microsoft.com/office/powerpoint/2010/main" val="730366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DE6454-7F61-D0E6-CAC6-2E7F5D838E06}"/>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309EB063-5409-BC8A-DD87-D7A9EF90F923}"/>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44C65BD3-D57B-54A8-5F68-8C544962BCEC}"/>
              </a:ext>
            </a:extLst>
          </p:cNvPr>
          <p:cNvPicPr>
            <a:picLocks noChangeAspect="1"/>
          </p:cNvPicPr>
          <p:nvPr/>
        </p:nvPicPr>
        <p:blipFill>
          <a:blip r:embed="rId2"/>
          <a:stretch>
            <a:fillRect/>
          </a:stretch>
        </p:blipFill>
        <p:spPr>
          <a:xfrm>
            <a:off x="1890125" y="385337"/>
            <a:ext cx="8411749" cy="6087325"/>
          </a:xfrm>
          <a:prstGeom prst="rect">
            <a:avLst/>
          </a:prstGeom>
        </p:spPr>
      </p:pic>
    </p:spTree>
    <p:extLst>
      <p:ext uri="{BB962C8B-B14F-4D97-AF65-F5344CB8AC3E}">
        <p14:creationId xmlns:p14="http://schemas.microsoft.com/office/powerpoint/2010/main" val="4245967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7E62BF-4B14-BF1F-7E5E-56C5ED514552}"/>
              </a:ext>
            </a:extLst>
          </p:cNvPr>
          <p:cNvSpPr>
            <a:spLocks noGrp="1"/>
          </p:cNvSpPr>
          <p:nvPr>
            <p:ph type="title"/>
          </p:nvPr>
        </p:nvSpPr>
        <p:spPr/>
        <p:txBody>
          <a:bodyPr/>
          <a:lstStyle/>
          <a:p>
            <a:r>
              <a:rPr lang="tr-TR" dirty="0"/>
              <a:t>teşekkürler</a:t>
            </a:r>
          </a:p>
        </p:txBody>
      </p:sp>
    </p:spTree>
    <p:extLst>
      <p:ext uri="{BB962C8B-B14F-4D97-AF65-F5344CB8AC3E}">
        <p14:creationId xmlns:p14="http://schemas.microsoft.com/office/powerpoint/2010/main" val="207209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EFBF79-0582-11D6-ABFF-CC6F990BF01A}"/>
              </a:ext>
            </a:extLst>
          </p:cNvPr>
          <p:cNvSpPr>
            <a:spLocks noGrp="1"/>
          </p:cNvSpPr>
          <p:nvPr>
            <p:ph type="title"/>
          </p:nvPr>
        </p:nvSpPr>
        <p:spPr/>
        <p:txBody>
          <a:bodyPr/>
          <a:lstStyle/>
          <a:p>
            <a:r>
              <a:rPr lang="tr-TR" dirty="0"/>
              <a:t>Makine öğrenmesinde meme kanseri</a:t>
            </a:r>
          </a:p>
        </p:txBody>
      </p:sp>
      <p:sp>
        <p:nvSpPr>
          <p:cNvPr id="3" name="İçerik Yer Tutucusu 2">
            <a:extLst>
              <a:ext uri="{FF2B5EF4-FFF2-40B4-BE49-F238E27FC236}">
                <a16:creationId xmlns:a16="http://schemas.microsoft.com/office/drawing/2014/main" id="{DA6DCF78-F3A4-BAA7-5764-1DE6822FC610}"/>
              </a:ext>
            </a:extLst>
          </p:cNvPr>
          <p:cNvSpPr>
            <a:spLocks noGrp="1"/>
          </p:cNvSpPr>
          <p:nvPr>
            <p:ph idx="1"/>
          </p:nvPr>
        </p:nvSpPr>
        <p:spPr/>
        <p:txBody>
          <a:bodyPr>
            <a:normAutofit/>
          </a:bodyPr>
          <a:lstStyle/>
          <a:p>
            <a:r>
              <a:rPr lang="tr-TR" sz="2000" dirty="0"/>
              <a:t>Makine öğrenmesi, sağlık alanında meme kanseri gibi hastalıkların teşhis, </a:t>
            </a:r>
            <a:r>
              <a:rPr lang="tr-TR" sz="2000" dirty="0" err="1"/>
              <a:t>prognoz</a:t>
            </a:r>
            <a:r>
              <a:rPr lang="tr-TR" sz="2000" dirty="0"/>
              <a:t> ve tedavi süreçlerinde giderek daha fazla kullanılmaktadır. Makine öğrenmesi algoritmaları, büyük miktarda veriyi analiz ederek hastalık belirtilerini tanımlayabilir, hastalığın seyrini tahmin edebilir ve bireysel tedavi planları oluşturabilir.</a:t>
            </a:r>
          </a:p>
        </p:txBody>
      </p:sp>
    </p:spTree>
    <p:extLst>
      <p:ext uri="{BB962C8B-B14F-4D97-AF65-F5344CB8AC3E}">
        <p14:creationId xmlns:p14="http://schemas.microsoft.com/office/powerpoint/2010/main" val="232304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EF5C1C-9E8C-3979-5B2C-720EAFCA8DA6}"/>
              </a:ext>
            </a:extLst>
          </p:cNvPr>
          <p:cNvSpPr>
            <a:spLocks noGrp="1"/>
          </p:cNvSpPr>
          <p:nvPr>
            <p:ph type="title"/>
          </p:nvPr>
        </p:nvSpPr>
        <p:spPr/>
        <p:txBody>
          <a:bodyPr/>
          <a:lstStyle/>
          <a:p>
            <a:r>
              <a:rPr lang="tr-TR" dirty="0"/>
              <a:t>Veri</a:t>
            </a:r>
          </a:p>
        </p:txBody>
      </p:sp>
      <p:sp>
        <p:nvSpPr>
          <p:cNvPr id="3" name="İçerik Yer Tutucusu 2">
            <a:extLst>
              <a:ext uri="{FF2B5EF4-FFF2-40B4-BE49-F238E27FC236}">
                <a16:creationId xmlns:a16="http://schemas.microsoft.com/office/drawing/2014/main" id="{8157F53F-D424-B25B-0397-66B1AD262D36}"/>
              </a:ext>
            </a:extLst>
          </p:cNvPr>
          <p:cNvSpPr>
            <a:spLocks noGrp="1"/>
          </p:cNvSpPr>
          <p:nvPr>
            <p:ph idx="1"/>
          </p:nvPr>
        </p:nvSpPr>
        <p:spPr/>
        <p:txBody>
          <a:bodyPr/>
          <a:lstStyle/>
          <a:p>
            <a:r>
              <a:rPr lang="tr-TR" dirty="0"/>
              <a:t>METABRIC RNA </a:t>
            </a:r>
            <a:r>
              <a:rPr lang="tr-TR" dirty="0" err="1"/>
              <a:t>Mutation</a:t>
            </a:r>
            <a:r>
              <a:rPr lang="tr-TR" dirty="0"/>
              <a:t> veri seti, meme kanseri üzerine yapılan araştırmalarda makine öğrenmesi ve veri analitiği için oldukça uygun bir veri kaynağıdır. Geniş bir hasta popülasyonunu içerir ve hastaların klinik özellikleri ile genetik mutasyonları arasındaki ilişkiyi incelemek için zengin bir veri kaynağı sağlar.</a:t>
            </a:r>
          </a:p>
          <a:p>
            <a:r>
              <a:rPr lang="tr-TR" dirty="0"/>
              <a:t>Makine öğrenmesi algoritmaları, METABRIC RNA </a:t>
            </a:r>
            <a:r>
              <a:rPr lang="tr-TR" dirty="0" err="1"/>
              <a:t>Mutation</a:t>
            </a:r>
            <a:r>
              <a:rPr lang="tr-TR" dirty="0"/>
              <a:t> veri setinden elde edilen verileri kullanarak meme kanseri hakkında derinlemesine analizler yapabilir. Bu analizler, hastaların moleküler alt tiplerinin tanımlanması, hastalığın seyrinin tahmini, tedaviye yanıtın öngörülmesi gibi çeşitli alanlarda bilgi sağlayabilir.</a:t>
            </a:r>
          </a:p>
        </p:txBody>
      </p:sp>
    </p:spTree>
    <p:extLst>
      <p:ext uri="{BB962C8B-B14F-4D97-AF65-F5344CB8AC3E}">
        <p14:creationId xmlns:p14="http://schemas.microsoft.com/office/powerpoint/2010/main" val="1853644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02AE55-B501-0C6C-107B-AC31EEF39B73}"/>
              </a:ext>
            </a:extLst>
          </p:cNvPr>
          <p:cNvSpPr>
            <a:spLocks noGrp="1"/>
          </p:cNvSpPr>
          <p:nvPr>
            <p:ph type="title"/>
          </p:nvPr>
        </p:nvSpPr>
        <p:spPr/>
        <p:txBody>
          <a:bodyPr/>
          <a:lstStyle/>
          <a:p>
            <a:r>
              <a:rPr lang="tr-TR" dirty="0"/>
              <a:t>amaç</a:t>
            </a:r>
          </a:p>
        </p:txBody>
      </p:sp>
      <p:sp>
        <p:nvSpPr>
          <p:cNvPr id="3" name="İçerik Yer Tutucusu 2">
            <a:extLst>
              <a:ext uri="{FF2B5EF4-FFF2-40B4-BE49-F238E27FC236}">
                <a16:creationId xmlns:a16="http://schemas.microsoft.com/office/drawing/2014/main" id="{938126AE-46E3-CDDD-1091-78A1B2012366}"/>
              </a:ext>
            </a:extLst>
          </p:cNvPr>
          <p:cNvSpPr>
            <a:spLocks noGrp="1"/>
          </p:cNvSpPr>
          <p:nvPr>
            <p:ph idx="1"/>
          </p:nvPr>
        </p:nvSpPr>
        <p:spPr/>
        <p:txBody>
          <a:bodyPr>
            <a:normAutofit/>
          </a:bodyPr>
          <a:lstStyle/>
          <a:p>
            <a:r>
              <a:rPr lang="tr-TR" sz="2000" dirty="0"/>
              <a:t>Uygulamamızın amacı, meme kanseri hastalarının ölüm riskini tahmin etmek için bir makine öğrenimi modeli geliştirmek ve bu modeli bir web uygulaması aracılığıyla kullanıcılara sunmaktır. Bu model, meme kanseri hastalarının moleküler ve klinik özelliklerini değerlendirerek, hastaların ölüm riskini belirlemek için kullanılır.</a:t>
            </a:r>
          </a:p>
        </p:txBody>
      </p:sp>
    </p:spTree>
    <p:extLst>
      <p:ext uri="{BB962C8B-B14F-4D97-AF65-F5344CB8AC3E}">
        <p14:creationId xmlns:p14="http://schemas.microsoft.com/office/powerpoint/2010/main" val="264638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EDC4E5-E332-2153-F398-2FB16B2F28DE}"/>
              </a:ext>
            </a:extLst>
          </p:cNvPr>
          <p:cNvSpPr>
            <a:spLocks noGrp="1"/>
          </p:cNvSpPr>
          <p:nvPr>
            <p:ph type="title"/>
          </p:nvPr>
        </p:nvSpPr>
        <p:spPr/>
        <p:txBody>
          <a:bodyPr/>
          <a:lstStyle/>
          <a:p>
            <a:r>
              <a:rPr lang="tr-TR" dirty="0"/>
              <a:t>Kullanılan teknolojiler</a:t>
            </a:r>
          </a:p>
        </p:txBody>
      </p:sp>
      <p:sp>
        <p:nvSpPr>
          <p:cNvPr id="3" name="İçerik Yer Tutucusu 2">
            <a:extLst>
              <a:ext uri="{FF2B5EF4-FFF2-40B4-BE49-F238E27FC236}">
                <a16:creationId xmlns:a16="http://schemas.microsoft.com/office/drawing/2014/main" id="{924897AA-CA6D-FFEC-1DE4-62BF06A50FC6}"/>
              </a:ext>
            </a:extLst>
          </p:cNvPr>
          <p:cNvSpPr>
            <a:spLocks noGrp="1"/>
          </p:cNvSpPr>
          <p:nvPr>
            <p:ph idx="1"/>
          </p:nvPr>
        </p:nvSpPr>
        <p:spPr/>
        <p:txBody>
          <a:bodyPr>
            <a:normAutofit/>
          </a:bodyPr>
          <a:lstStyle/>
          <a:p>
            <a:pPr marL="457200" indent="-457200">
              <a:buFont typeface="+mj-lt"/>
              <a:buAutoNum type="arabicPeriod"/>
            </a:pPr>
            <a:r>
              <a:rPr lang="tr-TR" sz="2000" b="1" dirty="0"/>
              <a:t>Programlama Dili:  </a:t>
            </a:r>
            <a:r>
              <a:rPr lang="tr-TR" dirty="0"/>
              <a:t>Python - Bu projede Python programlama dili kullanılmıştır. Python, makine öğrenimi ve veri analitiği gibi alanlarda popüler bir dil olarak bilinir.</a:t>
            </a:r>
          </a:p>
          <a:p>
            <a:pPr marL="457200" indent="-457200">
              <a:buFont typeface="+mj-lt"/>
              <a:buAutoNum type="arabicPeriod"/>
            </a:pPr>
            <a:r>
              <a:rPr lang="tr-TR" sz="2000" b="1" dirty="0"/>
              <a:t>Veri İşleme ve Analiz</a:t>
            </a:r>
            <a:r>
              <a:rPr lang="tr-TR" sz="2000" dirty="0"/>
              <a:t>:</a:t>
            </a:r>
          </a:p>
          <a:p>
            <a:pPr lvl="2"/>
            <a:r>
              <a:rPr lang="tr-TR" sz="1800" dirty="0" err="1"/>
              <a:t>Pandas</a:t>
            </a:r>
            <a:r>
              <a:rPr lang="tr-TR" sz="1800" dirty="0"/>
              <a:t>: Veri manipülasyonu ve analizi için kullanılmıştır.</a:t>
            </a:r>
          </a:p>
          <a:p>
            <a:pPr lvl="2"/>
            <a:r>
              <a:rPr lang="tr-TR" sz="1800" dirty="0" err="1"/>
              <a:t>NumPy</a:t>
            </a:r>
            <a:r>
              <a:rPr lang="tr-TR" sz="1800" dirty="0"/>
              <a:t>: Bilimsel hesaplama için kullanılmıştır.</a:t>
            </a:r>
          </a:p>
          <a:p>
            <a:pPr marL="457200" indent="-457200">
              <a:buFont typeface="+mj-lt"/>
              <a:buAutoNum type="arabicPeriod"/>
            </a:pPr>
            <a:r>
              <a:rPr lang="tr-TR" sz="2000" b="1" dirty="0"/>
              <a:t>Makine Öğrenimi</a:t>
            </a:r>
            <a:r>
              <a:rPr lang="tr-TR" sz="2000" dirty="0"/>
              <a:t>:</a:t>
            </a:r>
          </a:p>
        </p:txBody>
      </p:sp>
      <p:sp>
        <p:nvSpPr>
          <p:cNvPr id="9" name="Rectangle 2">
            <a:extLst>
              <a:ext uri="{FF2B5EF4-FFF2-40B4-BE49-F238E27FC236}">
                <a16:creationId xmlns:a16="http://schemas.microsoft.com/office/drawing/2014/main" id="{01CDAD52-1E91-1F4D-D22E-9B96A53A9416}"/>
              </a:ext>
            </a:extLst>
          </p:cNvPr>
          <p:cNvSpPr>
            <a:spLocks noChangeArrowheads="1"/>
          </p:cNvSpPr>
          <p:nvPr/>
        </p:nvSpPr>
        <p:spPr bwMode="auto">
          <a:xfrm>
            <a:off x="2679192" y="5001363"/>
            <a:ext cx="772972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err="1">
                <a:ln>
                  <a:noFill/>
                </a:ln>
                <a:solidFill>
                  <a:schemeClr val="tx1"/>
                </a:solidFill>
                <a:effectLst/>
                <a:latin typeface="Arial" panose="020B0604020202020204" pitchFamily="34" charset="0"/>
              </a:rPr>
              <a:t>Scikit-learn</a:t>
            </a:r>
            <a:r>
              <a:rPr kumimoji="0" lang="tr-TR" altLang="tr-TR" sz="1800" b="0" i="0" u="none" strike="noStrike" cap="none" normalizeH="0" baseline="0" dirty="0">
                <a:ln>
                  <a:noFill/>
                </a:ln>
                <a:solidFill>
                  <a:schemeClr val="tx1"/>
                </a:solidFill>
                <a:effectLst/>
                <a:latin typeface="Arial" panose="020B0604020202020204" pitchFamily="34" charset="0"/>
              </a:rPr>
              <a:t>: Lojistik regresyon, K-NN (K-</a:t>
            </a:r>
            <a:r>
              <a:rPr kumimoji="0" lang="tr-TR" altLang="tr-TR" sz="1800" b="0" i="0" u="none" strike="noStrike" cap="none" normalizeH="0" baseline="0" dirty="0" err="1">
                <a:ln>
                  <a:noFill/>
                </a:ln>
                <a:solidFill>
                  <a:schemeClr val="tx1"/>
                </a:solidFill>
                <a:effectLst/>
                <a:latin typeface="Arial" panose="020B0604020202020204" pitchFamily="34" charset="0"/>
              </a:rPr>
              <a:t>Nearest</a:t>
            </a:r>
            <a:r>
              <a:rPr kumimoji="0" lang="tr-TR" altLang="tr-TR" sz="1800" b="0" i="0" u="none" strike="noStrike" cap="none" normalizeH="0" baseline="0" dirty="0">
                <a:ln>
                  <a:noFill/>
                </a:ln>
                <a:solidFill>
                  <a:schemeClr val="tx1"/>
                </a:solidFill>
                <a:effectLst/>
                <a:latin typeface="Arial" panose="020B0604020202020204" pitchFamily="34" charset="0"/>
              </a:rPr>
              <a:t> </a:t>
            </a:r>
            <a:r>
              <a:rPr kumimoji="0" lang="tr-TR" altLang="tr-TR" sz="1800" b="0" i="0" u="none" strike="noStrike" cap="none" normalizeH="0" baseline="0" dirty="0" err="1">
                <a:ln>
                  <a:noFill/>
                </a:ln>
                <a:solidFill>
                  <a:schemeClr val="tx1"/>
                </a:solidFill>
                <a:effectLst/>
                <a:latin typeface="Arial" panose="020B0604020202020204" pitchFamily="34" charset="0"/>
              </a:rPr>
              <a:t>Neighbors</a:t>
            </a:r>
            <a:r>
              <a:rPr kumimoji="0" lang="tr-TR" altLang="tr-TR" sz="1800" b="0" i="0" u="none" strike="noStrike" cap="none" normalizeH="0" baseline="0" dirty="0">
                <a:ln>
                  <a:noFill/>
                </a:ln>
                <a:solidFill>
                  <a:schemeClr val="tx1"/>
                </a:solidFill>
                <a:effectLst/>
                <a:latin typeface="Arial" panose="020B0604020202020204" pitchFamily="34" charset="0"/>
              </a:rPr>
              <a:t>) ve </a:t>
            </a:r>
            <a:r>
              <a:rPr kumimoji="0" lang="tr-TR" altLang="tr-TR" sz="1800" b="0" i="0" u="none" strike="noStrike" cap="none" normalizeH="0" baseline="0" dirty="0" err="1">
                <a:ln>
                  <a:noFill/>
                </a:ln>
                <a:solidFill>
                  <a:schemeClr val="tx1"/>
                </a:solidFill>
                <a:effectLst/>
                <a:latin typeface="Arial" panose="020B0604020202020204" pitchFamily="34" charset="0"/>
              </a:rPr>
              <a:t>Random</a:t>
            </a:r>
            <a:r>
              <a:rPr kumimoji="0" lang="tr-TR" altLang="tr-TR" sz="1800" b="0" i="0" u="none" strike="noStrike" cap="none" normalizeH="0" baseline="0" dirty="0">
                <a:ln>
                  <a:noFill/>
                </a:ln>
                <a:solidFill>
                  <a:schemeClr val="tx1"/>
                </a:solidFill>
                <a:effectLst/>
                <a:latin typeface="Arial" panose="020B0604020202020204" pitchFamily="34" charset="0"/>
              </a:rPr>
              <a:t> </a:t>
            </a:r>
            <a:r>
              <a:rPr kumimoji="0" lang="tr-TR" altLang="tr-TR" sz="1800" b="0" i="0" u="none" strike="noStrike" cap="none" normalizeH="0" baseline="0" dirty="0" err="1">
                <a:ln>
                  <a:noFill/>
                </a:ln>
                <a:solidFill>
                  <a:schemeClr val="tx1"/>
                </a:solidFill>
                <a:effectLst/>
                <a:latin typeface="Arial" panose="020B0604020202020204" pitchFamily="34" charset="0"/>
              </a:rPr>
              <a:t>Forest</a:t>
            </a:r>
            <a:r>
              <a:rPr kumimoji="0" lang="tr-TR" altLang="tr-TR" sz="1800" b="0" i="0" u="none" strike="noStrike" cap="none" normalizeH="0" baseline="0" dirty="0">
                <a:ln>
                  <a:noFill/>
                </a:ln>
                <a:solidFill>
                  <a:schemeClr val="tx1"/>
                </a:solidFill>
                <a:effectLst/>
                <a:latin typeface="Arial" panose="020B0604020202020204" pitchFamily="34" charset="0"/>
              </a:rPr>
              <a:t> gibi makine öğrenimi modelleri oluşturmak ve eğitmek için kullandık.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solidFill>
                  <a:schemeClr val="tx1"/>
                </a:solidFill>
                <a:effectLst/>
                <a:latin typeface="Arial" panose="020B0604020202020204" pitchFamily="34" charset="0"/>
              </a:rPr>
              <a:t>PCA (</a:t>
            </a:r>
            <a:r>
              <a:rPr kumimoji="0" lang="tr-TR" altLang="tr-TR" sz="1800" b="0" i="0" u="none" strike="noStrike" cap="none" normalizeH="0" baseline="0" dirty="0" err="1">
                <a:ln>
                  <a:noFill/>
                </a:ln>
                <a:solidFill>
                  <a:schemeClr val="tx1"/>
                </a:solidFill>
                <a:effectLst/>
                <a:latin typeface="Arial" panose="020B0604020202020204" pitchFamily="34" charset="0"/>
              </a:rPr>
              <a:t>Principal</a:t>
            </a:r>
            <a:r>
              <a:rPr kumimoji="0" lang="tr-TR" altLang="tr-TR" sz="1800" b="0" i="0" u="none" strike="noStrike" cap="none" normalizeH="0" baseline="0" dirty="0">
                <a:ln>
                  <a:noFill/>
                </a:ln>
                <a:solidFill>
                  <a:schemeClr val="tx1"/>
                </a:solidFill>
                <a:effectLst/>
                <a:latin typeface="Arial" panose="020B0604020202020204" pitchFamily="34" charset="0"/>
              </a:rPr>
              <a:t> Component Analysis): Boyut azaltma için.</a:t>
            </a:r>
          </a:p>
        </p:txBody>
      </p:sp>
    </p:spTree>
    <p:extLst>
      <p:ext uri="{BB962C8B-B14F-4D97-AF65-F5344CB8AC3E}">
        <p14:creationId xmlns:p14="http://schemas.microsoft.com/office/powerpoint/2010/main" val="3339971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EDC4E5-E332-2153-F398-2FB16B2F28DE}"/>
              </a:ext>
            </a:extLst>
          </p:cNvPr>
          <p:cNvSpPr>
            <a:spLocks noGrp="1"/>
          </p:cNvSpPr>
          <p:nvPr>
            <p:ph type="title"/>
          </p:nvPr>
        </p:nvSpPr>
        <p:spPr/>
        <p:txBody>
          <a:bodyPr/>
          <a:lstStyle/>
          <a:p>
            <a:r>
              <a:rPr lang="tr-TR" dirty="0"/>
              <a:t>Kullanılan teknolojiler</a:t>
            </a:r>
          </a:p>
        </p:txBody>
      </p:sp>
      <p:sp>
        <p:nvSpPr>
          <p:cNvPr id="3" name="İçerik Yer Tutucusu 2">
            <a:extLst>
              <a:ext uri="{FF2B5EF4-FFF2-40B4-BE49-F238E27FC236}">
                <a16:creationId xmlns:a16="http://schemas.microsoft.com/office/drawing/2014/main" id="{924897AA-CA6D-FFEC-1DE4-62BF06A50FC6}"/>
              </a:ext>
            </a:extLst>
          </p:cNvPr>
          <p:cNvSpPr>
            <a:spLocks noGrp="1"/>
          </p:cNvSpPr>
          <p:nvPr>
            <p:ph idx="1"/>
          </p:nvPr>
        </p:nvSpPr>
        <p:spPr/>
        <p:txBody>
          <a:bodyPr>
            <a:normAutofit/>
          </a:bodyPr>
          <a:lstStyle/>
          <a:p>
            <a:pPr marL="457200" indent="-457200">
              <a:buFont typeface="+mj-lt"/>
              <a:buAutoNum type="arabicPeriod" startAt="4"/>
            </a:pPr>
            <a:r>
              <a:rPr lang="tr-TR" sz="2000" b="1" dirty="0"/>
              <a:t>Web Uygulaması Geliştirme:</a:t>
            </a:r>
          </a:p>
          <a:p>
            <a:pPr lvl="2"/>
            <a:r>
              <a:rPr lang="tr-TR" sz="1800" dirty="0" err="1"/>
              <a:t>Flask</a:t>
            </a:r>
            <a:r>
              <a:rPr lang="tr-TR" sz="1800" dirty="0"/>
              <a:t>: Web uygulaması geliştirmek için kullandık. </a:t>
            </a:r>
            <a:r>
              <a:rPr lang="tr-TR" sz="1800" dirty="0" err="1"/>
              <a:t>Flask</a:t>
            </a:r>
            <a:r>
              <a:rPr lang="tr-TR" sz="1800" dirty="0"/>
              <a:t>, Python tabanlı bir web </a:t>
            </a:r>
            <a:r>
              <a:rPr lang="tr-TR" sz="1800" dirty="0" err="1"/>
              <a:t>framework'tür</a:t>
            </a:r>
            <a:r>
              <a:rPr lang="tr-TR" sz="1800" dirty="0"/>
              <a:t> ve minimal bir çatı sunar.</a:t>
            </a:r>
          </a:p>
          <a:p>
            <a:pPr marL="457200" indent="-457200">
              <a:buFont typeface="+mj-lt"/>
              <a:buAutoNum type="arabicPeriod" startAt="4"/>
            </a:pPr>
            <a:endParaRPr lang="tr-TR" sz="2000" dirty="0"/>
          </a:p>
          <a:p>
            <a:pPr marL="457200" indent="-457200">
              <a:buFont typeface="+mj-lt"/>
              <a:buAutoNum type="arabicPeriod" startAt="4"/>
            </a:pPr>
            <a:r>
              <a:rPr lang="tr-TR" sz="2000" b="1" dirty="0"/>
              <a:t>Depolama ve Yönetim:</a:t>
            </a:r>
          </a:p>
          <a:p>
            <a:pPr lvl="2"/>
            <a:r>
              <a:rPr lang="tr-TR" sz="2000" dirty="0" err="1"/>
              <a:t>pickle</a:t>
            </a:r>
            <a:r>
              <a:rPr lang="tr-TR" sz="2000" dirty="0"/>
              <a:t>: Eğitilmiş modelleri ve diğer nesneleri dosyalara kaydetmek ve yüklemek için kullandık.</a:t>
            </a:r>
            <a:endParaRPr lang="tr-TR" sz="1800" dirty="0"/>
          </a:p>
          <a:p>
            <a:pPr marL="457200" indent="-457200">
              <a:buFont typeface="+mj-lt"/>
              <a:buAutoNum type="arabicPeriod" startAt="4"/>
            </a:pPr>
            <a:endParaRPr lang="tr-TR" sz="2000" dirty="0"/>
          </a:p>
          <a:p>
            <a:endParaRPr lang="tr-TR" sz="2000" dirty="0"/>
          </a:p>
        </p:txBody>
      </p:sp>
    </p:spTree>
    <p:extLst>
      <p:ext uri="{BB962C8B-B14F-4D97-AF65-F5344CB8AC3E}">
        <p14:creationId xmlns:p14="http://schemas.microsoft.com/office/powerpoint/2010/main" val="134679487"/>
      </p:ext>
    </p:extLst>
  </p:cSld>
  <p:clrMapOvr>
    <a:masterClrMapping/>
  </p:clrMapOvr>
</p:sld>
</file>

<file path=ppt/theme/theme1.xml><?xml version="1.0" encoding="utf-8"?>
<a:theme xmlns:a="http://schemas.openxmlformats.org/drawingml/2006/main" name="Paket">
  <a:themeElements>
    <a:clrScheme name="Paket">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ke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ket">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Paket</Template>
  <TotalTime>426</TotalTime>
  <Words>1652</Words>
  <Application>Microsoft Office PowerPoint</Application>
  <PresentationFormat>Geniş ekran</PresentationFormat>
  <Paragraphs>129</Paragraphs>
  <Slides>42</Slides>
  <Notes>7</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42</vt:i4>
      </vt:variant>
    </vt:vector>
  </HeadingPairs>
  <TitlesOfParts>
    <vt:vector size="46" baseType="lpstr">
      <vt:lpstr>Aptos</vt:lpstr>
      <vt:lpstr>Arial</vt:lpstr>
      <vt:lpstr>Gill Sans MT</vt:lpstr>
      <vt:lpstr>Paket</vt:lpstr>
      <vt:lpstr>Uludağ Üniversitesi Bilgisayar Mühendisliği Bitirme Projesi</vt:lpstr>
      <vt:lpstr>Giriş</vt:lpstr>
      <vt:lpstr>MEME KANSERİ</vt:lpstr>
      <vt:lpstr>Meme kanserinde ölüm riski</vt:lpstr>
      <vt:lpstr>Makine öğrenmesinde meme kanseri</vt:lpstr>
      <vt:lpstr>Veri</vt:lpstr>
      <vt:lpstr>amaç</vt:lpstr>
      <vt:lpstr>Kullanılan teknolojiler</vt:lpstr>
      <vt:lpstr>Kullanılan teknolojiler</vt:lpstr>
      <vt:lpstr>Veri Ön işleme</vt:lpstr>
      <vt:lpstr>Klinik Verilerin Ayrılması</vt:lpstr>
      <vt:lpstr>klinik veri</vt:lpstr>
      <vt:lpstr>Genomik veri</vt:lpstr>
      <vt:lpstr>Eksik Verilerin Doldurulması</vt:lpstr>
      <vt:lpstr>Ordinal ve Nominal Verilerin Kodlanması</vt:lpstr>
      <vt:lpstr>Genomik Verilerin Dönüştürülmesi</vt:lpstr>
      <vt:lpstr>Verilerin Birleştirilmesi</vt:lpstr>
      <vt:lpstr>Veri normalizasyonu</vt:lpstr>
      <vt:lpstr>PowerPoint Sunusu</vt:lpstr>
      <vt:lpstr>Veri Normalizasyonunun Amacı</vt:lpstr>
      <vt:lpstr>Min-Max Skalası</vt:lpstr>
      <vt:lpstr>PowerPoint Sunusu</vt:lpstr>
      <vt:lpstr>PCA ile Veri Boyutunu Azaltma</vt:lpstr>
      <vt:lpstr>Model eğitimi</vt:lpstr>
      <vt:lpstr>Kullanılan Modeller</vt:lpstr>
      <vt:lpstr>Logistic Regression</vt:lpstr>
      <vt:lpstr>knn</vt:lpstr>
      <vt:lpstr>Random Forest</vt:lpstr>
      <vt:lpstr>PowerPoint Sunusu</vt:lpstr>
      <vt:lpstr>Doğruluk Oranları ve Modellerin Kaydedilmesi</vt:lpstr>
      <vt:lpstr>Flask uygulaması</vt:lpstr>
      <vt:lpstr>Flask Uygulaması</vt:lpstr>
      <vt:lpstr>Ana Sayfa</vt:lpstr>
      <vt:lpstr>Dosya İşleme</vt:lpstr>
      <vt:lpstr>Model seçme</vt:lpstr>
      <vt:lpstr>Tahmin Sonuçları</vt:lpstr>
      <vt:lpstr>arayüz</vt:lpstr>
      <vt:lpstr>PowerPoint Sunusu</vt:lpstr>
      <vt:lpstr>PowerPoint Sunusu</vt:lpstr>
      <vt:lpstr>PowerPoint Sunusu</vt:lpstr>
      <vt:lpstr>PowerPoint Sunusu</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şeyma eren</dc:creator>
  <cp:lastModifiedBy>şeyma eren</cp:lastModifiedBy>
  <cp:revision>1</cp:revision>
  <dcterms:created xsi:type="dcterms:W3CDTF">2024-06-09T12:06:53Z</dcterms:created>
  <dcterms:modified xsi:type="dcterms:W3CDTF">2024-06-09T19:13:49Z</dcterms:modified>
</cp:coreProperties>
</file>